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9"/>
  </p:notesMasterIdLst>
  <p:handoutMasterIdLst>
    <p:handoutMasterId r:id="rId20"/>
  </p:handoutMasterIdLst>
  <p:sldIdLst>
    <p:sldId id="312" r:id="rId5"/>
    <p:sldId id="304" r:id="rId6"/>
    <p:sldId id="307" r:id="rId7"/>
    <p:sldId id="281" r:id="rId8"/>
    <p:sldId id="282" r:id="rId9"/>
    <p:sldId id="314" r:id="rId10"/>
    <p:sldId id="315" r:id="rId11"/>
    <p:sldId id="317" r:id="rId12"/>
    <p:sldId id="318" r:id="rId13"/>
    <p:sldId id="319" r:id="rId14"/>
    <p:sldId id="322" r:id="rId15"/>
    <p:sldId id="320" r:id="rId16"/>
    <p:sldId id="321" r:id="rId17"/>
    <p:sldId id="297" r:id="rId18"/>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388" autoAdjust="0"/>
  </p:normalViewPr>
  <p:slideViewPr>
    <p:cSldViewPr snapToGrid="0" snapToObjects="1">
      <p:cViewPr varScale="1">
        <p:scale>
          <a:sx n="72" d="100"/>
          <a:sy n="72" d="100"/>
        </p:scale>
        <p:origin x="840" y="54"/>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2024</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766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4974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791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8454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dirty="0"/>
              <a:t>Click icon to add picture</a:t>
            </a:r>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mailto:eborn@dolanlaw.co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r>
              <a:rPr lang="en-US" dirty="0"/>
              <a:t>NJ Coalition of </a:t>
            </a:r>
            <a:br>
              <a:rPr lang="en-US" dirty="0"/>
            </a:br>
            <a:r>
              <a:rPr lang="en-US" dirty="0"/>
              <a:t>lake associations</a:t>
            </a:r>
            <a:br>
              <a:rPr lang="en-US" dirty="0"/>
            </a:br>
            <a:br>
              <a:rPr lang="en-US" dirty="0"/>
            </a:br>
            <a:r>
              <a:rPr lang="en-US" dirty="0"/>
              <a:t>Case and Statute update</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11E5-CB78-A188-7900-A37A02AA07B0}"/>
              </a:ext>
            </a:extLst>
          </p:cNvPr>
          <p:cNvSpPr>
            <a:spLocks noGrp="1"/>
          </p:cNvSpPr>
          <p:nvPr>
            <p:ph type="title"/>
          </p:nvPr>
        </p:nvSpPr>
        <p:spPr/>
        <p:txBody>
          <a:bodyPr/>
          <a:lstStyle/>
          <a:p>
            <a:r>
              <a:rPr lang="en-US" dirty="0">
                <a:latin typeface="Aptos" panose="020B0004020202020204" pitchFamily="34" charset="0"/>
              </a:rPr>
              <a:t>Planned real estate development full disclosure act </a:t>
            </a:r>
            <a:br>
              <a:rPr lang="en-US" dirty="0">
                <a:latin typeface="Aptos" panose="020B0004020202020204" pitchFamily="34" charset="0"/>
              </a:rPr>
            </a:br>
            <a:r>
              <a:rPr lang="en-US" dirty="0">
                <a:latin typeface="Aptos" panose="020B0004020202020204" pitchFamily="34" charset="0"/>
              </a:rPr>
              <a:t>litigation update</a:t>
            </a:r>
          </a:p>
        </p:txBody>
      </p:sp>
      <p:sp>
        <p:nvSpPr>
          <p:cNvPr id="3" name="Slide Number Placeholder 2">
            <a:extLst>
              <a:ext uri="{FF2B5EF4-FFF2-40B4-BE49-F238E27FC236}">
                <a16:creationId xmlns:a16="http://schemas.microsoft.com/office/drawing/2014/main" id="{C8C16C67-D6F5-DF69-B7DE-322716E7B96E}"/>
              </a:ext>
            </a:extLst>
          </p:cNvPr>
          <p:cNvSpPr>
            <a:spLocks noGrp="1"/>
          </p:cNvSpPr>
          <p:nvPr>
            <p:ph type="sldNum" sz="quarter" idx="10"/>
          </p:nvPr>
        </p:nvSpPr>
        <p:spPr/>
        <p:txBody>
          <a:bodyPr/>
          <a:lstStyle/>
          <a:p>
            <a:fld id="{48F63A3B-78C7-47BE-AE5E-E10140E04643}" type="slidenum">
              <a:rPr lang="en-US" smtClean="0"/>
              <a:pPr/>
              <a:t>10</a:t>
            </a:fld>
            <a:endParaRPr lang="en-US" dirty="0"/>
          </a:p>
        </p:txBody>
      </p:sp>
      <p:sp>
        <p:nvSpPr>
          <p:cNvPr id="4" name="Content Placeholder 3">
            <a:extLst>
              <a:ext uri="{FF2B5EF4-FFF2-40B4-BE49-F238E27FC236}">
                <a16:creationId xmlns:a16="http://schemas.microsoft.com/office/drawing/2014/main" id="{CA021FCF-A4B2-085C-D4D1-ABC12A9CA4EC}"/>
              </a:ext>
            </a:extLst>
          </p:cNvPr>
          <p:cNvSpPr>
            <a:spLocks noGrp="1"/>
          </p:cNvSpPr>
          <p:nvPr>
            <p:ph idx="11"/>
          </p:nvPr>
        </p:nvSpPr>
        <p:spPr/>
        <p:txBody>
          <a:bodyPr/>
          <a:lstStyle/>
          <a:p>
            <a:r>
              <a:rPr lang="en-US" dirty="0">
                <a:latin typeface="Aptos" panose="020B0004020202020204" pitchFamily="34" charset="0"/>
              </a:rPr>
              <a:t>Background:</a:t>
            </a:r>
          </a:p>
          <a:p>
            <a:r>
              <a:rPr lang="en-US" dirty="0">
                <a:latin typeface="Aptos" panose="020B0004020202020204" pitchFamily="34" charset="0"/>
              </a:rPr>
              <a:t>PREDFDA amended in 2017, regulations introduced in 2020, immediately subject to challenge by NJ Community Association Institute (CAI) </a:t>
            </a:r>
          </a:p>
        </p:txBody>
      </p:sp>
    </p:spTree>
    <p:extLst>
      <p:ext uri="{BB962C8B-B14F-4D97-AF65-F5344CB8AC3E}">
        <p14:creationId xmlns:p14="http://schemas.microsoft.com/office/powerpoint/2010/main" val="377031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4F1B4-1D4E-9EAB-CD8D-A4FE9C6419FC}"/>
              </a:ext>
            </a:extLst>
          </p:cNvPr>
          <p:cNvSpPr>
            <a:spLocks noGrp="1"/>
          </p:cNvSpPr>
          <p:nvPr>
            <p:ph type="title"/>
          </p:nvPr>
        </p:nvSpPr>
        <p:spPr/>
        <p:txBody>
          <a:bodyPr/>
          <a:lstStyle/>
          <a:p>
            <a:pPr algn="ctr"/>
            <a:r>
              <a:rPr lang="en-US" dirty="0"/>
              <a:t>Appellate division decision</a:t>
            </a:r>
          </a:p>
        </p:txBody>
      </p:sp>
      <p:sp>
        <p:nvSpPr>
          <p:cNvPr id="3" name="Content Placeholder 2">
            <a:extLst>
              <a:ext uri="{FF2B5EF4-FFF2-40B4-BE49-F238E27FC236}">
                <a16:creationId xmlns:a16="http://schemas.microsoft.com/office/drawing/2014/main" id="{46F03EC8-18E6-115C-EC69-110D80497B89}"/>
              </a:ext>
            </a:extLst>
          </p:cNvPr>
          <p:cNvSpPr>
            <a:spLocks noGrp="1"/>
          </p:cNvSpPr>
          <p:nvPr>
            <p:ph sz="half" idx="2"/>
          </p:nvPr>
        </p:nvSpPr>
        <p:spPr/>
        <p:txBody>
          <a:bodyPr>
            <a:normAutofit/>
          </a:bodyPr>
          <a:lstStyle/>
          <a:p>
            <a:pPr marL="0" indent="0">
              <a:buNone/>
            </a:pPr>
            <a:r>
              <a:rPr lang="en-US" sz="2000" dirty="0">
                <a:latin typeface="Aptos" panose="020B0004020202020204" pitchFamily="34" charset="0"/>
              </a:rPr>
              <a:t>IN THE MATTER OF THE CHALLENGE OF THE COMMUNITY ASSOCIATIONS INSTITUTE – NEW JERSEY CHAPTER, INC., TO AMENDMENTS TO N.J.A.C. 5:26.</a:t>
            </a:r>
          </a:p>
          <a:p>
            <a:pPr marL="0" indent="0">
              <a:buNone/>
            </a:pPr>
            <a:r>
              <a:rPr lang="en-US" sz="2000" dirty="0">
                <a:latin typeface="Aptos" panose="020B0004020202020204" pitchFamily="34" charset="0"/>
              </a:rPr>
              <a:t>SUPERIOR COURT OF NEW JERSEY APPELLATE DIVISION DOCKET NO. A-2241-21 </a:t>
            </a:r>
          </a:p>
          <a:p>
            <a:pPr marL="0" indent="0">
              <a:buNone/>
            </a:pPr>
            <a:r>
              <a:rPr lang="en-US" sz="2000" dirty="0">
                <a:latin typeface="Aptos" panose="020B0004020202020204" pitchFamily="34" charset="0"/>
              </a:rPr>
              <a:t>February 23, 2024</a:t>
            </a:r>
          </a:p>
        </p:txBody>
      </p:sp>
      <p:sp>
        <p:nvSpPr>
          <p:cNvPr id="4" name="Slide Number Placeholder 3">
            <a:extLst>
              <a:ext uri="{FF2B5EF4-FFF2-40B4-BE49-F238E27FC236}">
                <a16:creationId xmlns:a16="http://schemas.microsoft.com/office/drawing/2014/main" id="{0D474A50-8A07-51DD-8EA1-9325FBBDE902}"/>
              </a:ext>
            </a:extLst>
          </p:cNvPr>
          <p:cNvSpPr>
            <a:spLocks noGrp="1"/>
          </p:cNvSpPr>
          <p:nvPr>
            <p:ph type="sldNum" sz="quarter" idx="10"/>
          </p:nvPr>
        </p:nvSpPr>
        <p:spPr/>
        <p:txBody>
          <a:bodyPr/>
          <a:lstStyle/>
          <a:p>
            <a:fld id="{48F63A3B-78C7-47BE-AE5E-E10140E04643}" type="slidenum">
              <a:rPr lang="en-US" smtClean="0"/>
              <a:pPr/>
              <a:t>11</a:t>
            </a:fld>
            <a:endParaRPr lang="en-US" dirty="0"/>
          </a:p>
        </p:txBody>
      </p:sp>
    </p:spTree>
    <p:extLst>
      <p:ext uri="{BB962C8B-B14F-4D97-AF65-F5344CB8AC3E}">
        <p14:creationId xmlns:p14="http://schemas.microsoft.com/office/powerpoint/2010/main" val="299233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620DC-58BD-FFD5-B171-566E69311273}"/>
              </a:ext>
            </a:extLst>
          </p:cNvPr>
          <p:cNvSpPr>
            <a:spLocks noGrp="1"/>
          </p:cNvSpPr>
          <p:nvPr>
            <p:ph type="title"/>
          </p:nvPr>
        </p:nvSpPr>
        <p:spPr/>
        <p:txBody>
          <a:bodyPr/>
          <a:lstStyle/>
          <a:p>
            <a:r>
              <a:rPr lang="en-US" dirty="0"/>
              <a:t>Court approved</a:t>
            </a:r>
          </a:p>
        </p:txBody>
      </p:sp>
      <p:sp>
        <p:nvSpPr>
          <p:cNvPr id="3" name="Slide Number Placeholder 2">
            <a:extLst>
              <a:ext uri="{FF2B5EF4-FFF2-40B4-BE49-F238E27FC236}">
                <a16:creationId xmlns:a16="http://schemas.microsoft.com/office/drawing/2014/main" id="{4C24A763-4E69-22F8-FD43-466D4F698DA8}"/>
              </a:ext>
            </a:extLst>
          </p:cNvPr>
          <p:cNvSpPr>
            <a:spLocks noGrp="1"/>
          </p:cNvSpPr>
          <p:nvPr>
            <p:ph type="sldNum" sz="quarter" idx="10"/>
          </p:nvPr>
        </p:nvSpPr>
        <p:spPr/>
        <p:txBody>
          <a:bodyPr/>
          <a:lstStyle/>
          <a:p>
            <a:fld id="{48F63A3B-78C7-47BE-AE5E-E10140E04643}" type="slidenum">
              <a:rPr lang="en-US" smtClean="0"/>
              <a:pPr/>
              <a:t>12</a:t>
            </a:fld>
            <a:endParaRPr lang="en-US" dirty="0"/>
          </a:p>
        </p:txBody>
      </p:sp>
      <p:sp>
        <p:nvSpPr>
          <p:cNvPr id="4" name="Content Placeholder 3">
            <a:extLst>
              <a:ext uri="{FF2B5EF4-FFF2-40B4-BE49-F238E27FC236}">
                <a16:creationId xmlns:a16="http://schemas.microsoft.com/office/drawing/2014/main" id="{720FAACF-46B4-CD87-87BE-7BA49C9C8341}"/>
              </a:ext>
            </a:extLst>
          </p:cNvPr>
          <p:cNvSpPr>
            <a:spLocks noGrp="1"/>
          </p:cNvSpPr>
          <p:nvPr>
            <p:ph sz="half" idx="2"/>
          </p:nvPr>
        </p:nvSpPr>
        <p:spPr/>
        <p:txBody>
          <a:bodyPr>
            <a:normAutofit/>
          </a:bodyPr>
          <a:lstStyle/>
          <a:p>
            <a:r>
              <a:rPr lang="en-US" sz="2000" b="1" i="0" dirty="0">
                <a:solidFill>
                  <a:srgbClr val="333333"/>
                </a:solidFill>
                <a:effectLst/>
                <a:highlight>
                  <a:srgbClr val="FFFFFF"/>
                </a:highlight>
                <a:latin typeface="Aptos" panose="020B0004020202020204" pitchFamily="34" charset="0"/>
              </a:rPr>
              <a:t>Public</a:t>
            </a:r>
            <a:r>
              <a:rPr lang="en-US" b="1" i="0" dirty="0">
                <a:solidFill>
                  <a:srgbClr val="333333"/>
                </a:solidFill>
                <a:effectLst/>
                <a:highlight>
                  <a:srgbClr val="FFFFFF"/>
                </a:highlight>
                <a:latin typeface="Aptos" panose="020B0004020202020204" pitchFamily="34" charset="0"/>
              </a:rPr>
              <a:t> Tallying of Votes and Maintaining Anonymity in Elections.</a:t>
            </a:r>
            <a:r>
              <a:rPr lang="en-US" b="0" i="0" dirty="0">
                <a:solidFill>
                  <a:srgbClr val="333333"/>
                </a:solidFill>
                <a:effectLst/>
                <a:highlight>
                  <a:srgbClr val="FFFFFF"/>
                </a:highlight>
                <a:latin typeface="Aptos" panose="020B0004020202020204" pitchFamily="34" charset="0"/>
              </a:rPr>
              <a:t> N.J.A.C. 5:26-8.9(h)</a:t>
            </a:r>
          </a:p>
          <a:p>
            <a:r>
              <a:rPr lang="en-US" b="1" i="0" dirty="0">
                <a:solidFill>
                  <a:srgbClr val="333333"/>
                </a:solidFill>
                <a:effectLst/>
                <a:highlight>
                  <a:srgbClr val="FFFFFF"/>
                </a:highlight>
                <a:latin typeface="Aptos" panose="020B0004020202020204" pitchFamily="34" charset="0"/>
              </a:rPr>
              <a:t>Thirty-Day Notice to Members Not in Good Standing.</a:t>
            </a:r>
            <a:r>
              <a:rPr lang="en-US" b="0" i="0" dirty="0">
                <a:solidFill>
                  <a:srgbClr val="333333"/>
                </a:solidFill>
                <a:effectLst/>
                <a:highlight>
                  <a:srgbClr val="FFFFFF"/>
                </a:highlight>
                <a:latin typeface="Aptos" panose="020B0004020202020204" pitchFamily="34" charset="0"/>
              </a:rPr>
              <a:t> N.J.A.C. 5:26-8.9(l)(1)(v)</a:t>
            </a:r>
          </a:p>
          <a:p>
            <a:r>
              <a:rPr lang="en-US" b="1" i="0" dirty="0">
                <a:solidFill>
                  <a:srgbClr val="333333"/>
                </a:solidFill>
                <a:effectLst/>
                <a:highlight>
                  <a:srgbClr val="FFFFFF"/>
                </a:highlight>
                <a:latin typeface="Aptos" panose="020B0004020202020204" pitchFamily="34" charset="0"/>
              </a:rPr>
              <a:t>Electronic Record of Meeting Minutes.</a:t>
            </a:r>
            <a:r>
              <a:rPr lang="en-US" b="0" i="0" dirty="0">
                <a:solidFill>
                  <a:srgbClr val="333333"/>
                </a:solidFill>
                <a:effectLst/>
                <a:highlight>
                  <a:srgbClr val="FFFFFF"/>
                </a:highlight>
                <a:latin typeface="Aptos" panose="020B0004020202020204" pitchFamily="34" charset="0"/>
              </a:rPr>
              <a:t> N.J.A.C. 5:26-8.12(f)(6)</a:t>
            </a:r>
            <a:endParaRPr lang="en-US" dirty="0">
              <a:latin typeface="Aptos" panose="020B0004020202020204" pitchFamily="34" charset="0"/>
            </a:endParaRPr>
          </a:p>
        </p:txBody>
      </p:sp>
      <p:pic>
        <p:nvPicPr>
          <p:cNvPr id="6" name="Content Placeholder 5">
            <a:extLst>
              <a:ext uri="{FF2B5EF4-FFF2-40B4-BE49-F238E27FC236}">
                <a16:creationId xmlns:a16="http://schemas.microsoft.com/office/drawing/2014/main" id="{14D68C39-C7E8-EF6C-91C5-C53BEC6E850B}"/>
              </a:ext>
            </a:extLst>
          </p:cNvPr>
          <p:cNvPicPr>
            <a:picLocks noGrp="1" noChangeAspect="1"/>
            <a:extLst>
              <a:ext uri="{51228E76-BA90-4043-B771-695A4F85340A}">
                <alf:liveFeedProps xmlns:alf="http://schemas.microsoft.com/office/drawing/2021/livefeed"/>
              </a:ext>
            </a:extLst>
          </p:cNvPicPr>
          <p:nvPr>
            <p:ph sz="quarter" idx="4"/>
          </p:nvPr>
        </p:nvPicPr>
        <p:blipFill>
          <a:blip r:embed="rId2">
            <a:extLst>
              <a:ext uri="{96DAC541-7B7A-43D3-8B79-37D633B846F1}">
                <asvg:svgBlip xmlns:asvg="http://schemas.microsoft.com/office/drawing/2016/SVG/main" r:embed="rId3"/>
              </a:ext>
            </a:extLst>
          </a:blip>
          <a:stretch>
            <a:fillRect/>
          </a:stretch>
        </p:blipFill>
        <p:spPr>
          <a:xfrm>
            <a:off x="12349152" y="4346713"/>
            <a:ext cx="106084" cy="1835012"/>
          </a:xfrm>
        </p:spPr>
      </p:pic>
    </p:spTree>
    <p:extLst>
      <p:ext uri="{BB962C8B-B14F-4D97-AF65-F5344CB8AC3E}">
        <p14:creationId xmlns:p14="http://schemas.microsoft.com/office/powerpoint/2010/main" val="1590950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3236-75F6-2FBA-6A6C-7AED9D1AEF57}"/>
              </a:ext>
            </a:extLst>
          </p:cNvPr>
          <p:cNvSpPr>
            <a:spLocks noGrp="1"/>
          </p:cNvSpPr>
          <p:nvPr>
            <p:ph type="title"/>
          </p:nvPr>
        </p:nvSpPr>
        <p:spPr/>
        <p:txBody>
          <a:bodyPr/>
          <a:lstStyle/>
          <a:p>
            <a:r>
              <a:rPr lang="en-US" dirty="0"/>
              <a:t>Court rejected</a:t>
            </a:r>
          </a:p>
        </p:txBody>
      </p:sp>
      <p:sp>
        <p:nvSpPr>
          <p:cNvPr id="3" name="Content Placeholder 2">
            <a:extLst>
              <a:ext uri="{FF2B5EF4-FFF2-40B4-BE49-F238E27FC236}">
                <a16:creationId xmlns:a16="http://schemas.microsoft.com/office/drawing/2014/main" id="{7DAF7B90-B65B-215E-628F-5081C9EF4560}"/>
              </a:ext>
            </a:extLst>
          </p:cNvPr>
          <p:cNvSpPr>
            <a:spLocks noGrp="1"/>
          </p:cNvSpPr>
          <p:nvPr>
            <p:ph idx="13"/>
          </p:nvPr>
        </p:nvSpPr>
        <p:spPr/>
        <p:txBody>
          <a:bodyPr>
            <a:normAutofit/>
          </a:bodyPr>
          <a:lstStyle/>
          <a:p>
            <a:r>
              <a:rPr lang="en-US" sz="2000" b="1" i="0" dirty="0">
                <a:solidFill>
                  <a:srgbClr val="333333"/>
                </a:solidFill>
                <a:effectLst/>
                <a:highlight>
                  <a:srgbClr val="FFFFFF"/>
                </a:highlight>
                <a:latin typeface="Aptos" panose="020B0004020202020204" pitchFamily="34" charset="0"/>
              </a:rPr>
              <a:t>Requirement to Reserve an Executive Board Seat for Affordable Housing Members. </a:t>
            </a:r>
            <a:r>
              <a:rPr lang="en-US" sz="2000" b="0" i="0" dirty="0">
                <a:solidFill>
                  <a:srgbClr val="333333"/>
                </a:solidFill>
                <a:effectLst/>
                <a:highlight>
                  <a:srgbClr val="FFFFFF"/>
                </a:highlight>
                <a:latin typeface="Aptos" panose="020B0004020202020204" pitchFamily="34" charset="0"/>
              </a:rPr>
              <a:t>N.J.A.C. 5:26-8.10(a)(2)</a:t>
            </a:r>
          </a:p>
          <a:p>
            <a:endParaRPr lang="en-US" sz="2000" b="1" i="0" dirty="0">
              <a:solidFill>
                <a:srgbClr val="333333"/>
              </a:solidFill>
              <a:effectLst/>
              <a:highlight>
                <a:srgbClr val="FFFFFF"/>
              </a:highlight>
              <a:latin typeface="Aptos" panose="020B0004020202020204" pitchFamily="34" charset="0"/>
            </a:endParaRPr>
          </a:p>
          <a:p>
            <a:r>
              <a:rPr lang="en-US" sz="2000" b="1" i="0" dirty="0">
                <a:solidFill>
                  <a:srgbClr val="333333"/>
                </a:solidFill>
                <a:effectLst/>
                <a:highlight>
                  <a:srgbClr val="FFFFFF"/>
                </a:highlight>
                <a:latin typeface="Aptos" panose="020B0004020202020204" pitchFamily="34" charset="0"/>
              </a:rPr>
              <a:t>Requirement for Open-Session Board Votes.</a:t>
            </a:r>
            <a:r>
              <a:rPr lang="en-US" sz="2000" b="0" i="0" dirty="0">
                <a:solidFill>
                  <a:srgbClr val="333333"/>
                </a:solidFill>
                <a:effectLst/>
                <a:highlight>
                  <a:srgbClr val="FFFFFF"/>
                </a:highlight>
                <a:latin typeface="Aptos" panose="020B0004020202020204" pitchFamily="34" charset="0"/>
              </a:rPr>
              <a:t> N.J.A.C. 5:26-8.12(e)(1)-</a:t>
            </a:r>
          </a:p>
          <a:p>
            <a:endParaRPr lang="en-US" sz="2000" dirty="0">
              <a:solidFill>
                <a:srgbClr val="333333"/>
              </a:solidFill>
              <a:highlight>
                <a:srgbClr val="FFFFFF"/>
              </a:highlight>
              <a:latin typeface="Aptos" panose="020B0004020202020204" pitchFamily="34" charset="0"/>
            </a:endParaRPr>
          </a:p>
          <a:p>
            <a:r>
              <a:rPr lang="en-US" sz="2000" b="1" i="0" dirty="0">
                <a:solidFill>
                  <a:srgbClr val="333333"/>
                </a:solidFill>
                <a:effectLst/>
                <a:highlight>
                  <a:srgbClr val="FFFFFF"/>
                </a:highlight>
                <a:latin typeface="Aptos" panose="020B0004020202020204" pitchFamily="34" charset="0"/>
              </a:rPr>
              <a:t>Requirement Mandating Both a Proxy Ballot and an Absentee Ballot for Bylaw Amendment Votes.</a:t>
            </a:r>
            <a:r>
              <a:rPr lang="en-US" sz="2000" b="0" i="0" dirty="0">
                <a:solidFill>
                  <a:srgbClr val="333333"/>
                </a:solidFill>
                <a:effectLst/>
                <a:highlight>
                  <a:srgbClr val="FFFFFF"/>
                </a:highlight>
                <a:latin typeface="Aptos" panose="020B0004020202020204" pitchFamily="34" charset="0"/>
              </a:rPr>
              <a:t> N.J.A.C. 5:26-8.13(f)(4) </a:t>
            </a:r>
            <a:endParaRPr lang="en-US" sz="2000" dirty="0">
              <a:latin typeface="Aptos" panose="020B0004020202020204" pitchFamily="34" charset="0"/>
            </a:endParaRPr>
          </a:p>
          <a:p>
            <a:endParaRPr lang="en-US" dirty="0"/>
          </a:p>
        </p:txBody>
      </p:sp>
      <p:sp>
        <p:nvSpPr>
          <p:cNvPr id="5" name="Slide Number Placeholder 4">
            <a:extLst>
              <a:ext uri="{FF2B5EF4-FFF2-40B4-BE49-F238E27FC236}">
                <a16:creationId xmlns:a16="http://schemas.microsoft.com/office/drawing/2014/main" id="{41B8F809-2118-36BB-CA7D-6CCF8363045D}"/>
              </a:ext>
            </a:extLst>
          </p:cNvPr>
          <p:cNvSpPr>
            <a:spLocks noGrp="1"/>
          </p:cNvSpPr>
          <p:nvPr>
            <p:ph type="sldNum" sz="quarter" idx="10"/>
          </p:nvPr>
        </p:nvSpPr>
        <p:spPr/>
        <p:txBody>
          <a:bodyPr/>
          <a:lstStyle/>
          <a:p>
            <a:fld id="{48F63A3B-78C7-47BE-AE5E-E10140E04643}" type="slidenum">
              <a:rPr lang="en-US" smtClean="0"/>
              <a:pPr/>
              <a:t>13</a:t>
            </a:fld>
            <a:endParaRPr lang="en-US" dirty="0"/>
          </a:p>
        </p:txBody>
      </p:sp>
    </p:spTree>
    <p:extLst>
      <p:ext uri="{BB962C8B-B14F-4D97-AF65-F5344CB8AC3E}">
        <p14:creationId xmlns:p14="http://schemas.microsoft.com/office/powerpoint/2010/main" val="3719574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r>
              <a:rPr lang="en-US" dirty="0">
                <a:latin typeface="Aptos" panose="020B0004020202020204" pitchFamily="34" charset="0"/>
              </a:rPr>
              <a:t>Contact</a:t>
            </a:r>
            <a:br>
              <a:rPr lang="en-US" dirty="0">
                <a:latin typeface="Aptos" panose="020B0004020202020204" pitchFamily="34" charset="0"/>
              </a:rPr>
            </a:br>
            <a:endParaRPr lang="en-US" dirty="0">
              <a:latin typeface="Aptos" panose="020B0004020202020204" pitchFamily="34" charset="0"/>
            </a:endParaRPr>
          </a:p>
        </p:txBody>
      </p:sp>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914401" y="3813606"/>
            <a:ext cx="5715000" cy="2234642"/>
          </a:xfrm>
        </p:spPr>
        <p:txBody>
          <a:bodyPr/>
          <a:lstStyle/>
          <a:p>
            <a:r>
              <a:rPr lang="en-US" dirty="0">
                <a:latin typeface="Aptos" panose="020B0004020202020204" pitchFamily="34" charset="0"/>
              </a:rPr>
              <a:t>Eileen Born, Esq.</a:t>
            </a:r>
          </a:p>
          <a:p>
            <a:r>
              <a:rPr lang="en-US" dirty="0">
                <a:latin typeface="Aptos" panose="020B0004020202020204" pitchFamily="34" charset="0"/>
              </a:rPr>
              <a:t>Dolan and Dolan, PA</a:t>
            </a:r>
          </a:p>
          <a:p>
            <a:r>
              <a:rPr lang="en-US" dirty="0">
                <a:latin typeface="Aptos" panose="020B0004020202020204" pitchFamily="34" charset="0"/>
                <a:hlinkClick r:id="rId3"/>
              </a:rPr>
              <a:t>973-383-1600</a:t>
            </a:r>
          </a:p>
          <a:p>
            <a:r>
              <a:rPr lang="en-US" dirty="0">
                <a:latin typeface="Aptos" panose="020B0004020202020204" pitchFamily="34" charset="0"/>
                <a:hlinkClick r:id="rId3"/>
              </a:rPr>
              <a:t>eborn@dolanlaw.com</a:t>
            </a:r>
            <a:endParaRPr lang="en-US" dirty="0">
              <a:latin typeface="Aptos" panose="020B0004020202020204" pitchFamily="34" charset="0"/>
            </a:endParaRPr>
          </a:p>
        </p:txBody>
      </p:sp>
    </p:spTree>
    <p:extLst>
      <p:ext uri="{BB962C8B-B14F-4D97-AF65-F5344CB8AC3E}">
        <p14:creationId xmlns:p14="http://schemas.microsoft.com/office/powerpoint/2010/main" val="197317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1531357"/>
          </a:xfrm>
        </p:spPr>
        <p:txBody>
          <a:bodyPr/>
          <a:lstStyle/>
          <a:p>
            <a:r>
              <a:rPr lang="en-US" dirty="0">
                <a:latin typeface="Aptos" panose="020B0004020202020204" pitchFamily="34" charset="0"/>
              </a:rPr>
              <a:t>Structural </a:t>
            </a:r>
            <a:br>
              <a:rPr lang="en-US" dirty="0">
                <a:latin typeface="Aptos" panose="020B0004020202020204" pitchFamily="34" charset="0"/>
              </a:rPr>
            </a:br>
            <a:r>
              <a:rPr lang="en-US" dirty="0">
                <a:latin typeface="Aptos" panose="020B0004020202020204" pitchFamily="34" charset="0"/>
              </a:rPr>
              <a:t>Integrity </a:t>
            </a:r>
            <a:br>
              <a:rPr lang="en-US" dirty="0">
                <a:latin typeface="Aptos" panose="020B0004020202020204" pitchFamily="34" charset="0"/>
              </a:rPr>
            </a:br>
            <a:r>
              <a:rPr lang="en-US" dirty="0">
                <a:latin typeface="Aptos" panose="020B0004020202020204" pitchFamily="34" charset="0"/>
              </a:rPr>
              <a:t>act</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914400" y="2834640"/>
            <a:ext cx="6583680" cy="3207344"/>
          </a:xfrm>
        </p:spPr>
        <p:txBody>
          <a:bodyPr>
            <a:normAutofit/>
          </a:bodyPr>
          <a:lstStyle/>
          <a:p>
            <a:r>
              <a:rPr lang="en-US" sz="1800" u="sng" kern="0" dirty="0">
                <a:effectLst/>
                <a:latin typeface="Aptos" panose="020B0004020202020204" pitchFamily="34" charset="0"/>
                <a:ea typeface="Times New Roman" panose="02020603050405020304" pitchFamily="18" charset="0"/>
              </a:rPr>
              <a:t>NJSA</a:t>
            </a:r>
            <a:r>
              <a:rPr lang="en-US" sz="1800" kern="0" dirty="0">
                <a:effectLst/>
                <a:latin typeface="Aptos" panose="020B0004020202020204" pitchFamily="34" charset="0"/>
                <a:ea typeface="Times New Roman" panose="02020603050405020304" pitchFamily="18" charset="0"/>
              </a:rPr>
              <a:t> 52:27D-119 et seq., </a:t>
            </a:r>
            <a:r>
              <a:rPr lang="en-US" sz="1800" u="sng" kern="0" dirty="0">
                <a:effectLst/>
                <a:latin typeface="Aptos" panose="020B0004020202020204" pitchFamily="34" charset="0"/>
                <a:ea typeface="Times New Roman" panose="02020603050405020304" pitchFamily="18" charset="0"/>
              </a:rPr>
              <a:t>NJSA</a:t>
            </a:r>
            <a:r>
              <a:rPr lang="en-US" sz="1800" kern="0" dirty="0">
                <a:effectLst/>
                <a:latin typeface="Aptos" panose="020B0004020202020204" pitchFamily="34" charset="0"/>
                <a:ea typeface="Times New Roman" panose="02020603050405020304" pitchFamily="18" charset="0"/>
              </a:rPr>
              <a:t> 45:22A-21 et seq.  </a:t>
            </a:r>
          </a:p>
          <a:p>
            <a:r>
              <a:rPr lang="en-US" sz="1800" kern="0" dirty="0">
                <a:effectLst/>
                <a:latin typeface="Aptos" panose="020B0004020202020204" pitchFamily="34" charset="0"/>
                <a:ea typeface="Times New Roman" panose="02020603050405020304" pitchFamily="18" charset="0"/>
              </a:rPr>
              <a:t>January 8, 2024 signed into law by Governor Murphy; </a:t>
            </a:r>
          </a:p>
          <a:p>
            <a:r>
              <a:rPr lang="en-US" sz="1800" kern="0" dirty="0">
                <a:latin typeface="Aptos" panose="020B0004020202020204" pitchFamily="34" charset="0"/>
                <a:ea typeface="Times New Roman" panose="02020603050405020304" pitchFamily="18" charset="0"/>
              </a:rPr>
              <a:t>R</a:t>
            </a:r>
            <a:r>
              <a:rPr lang="en-US" sz="1800" kern="0" dirty="0">
                <a:effectLst/>
                <a:latin typeface="Aptos" panose="020B0004020202020204" pitchFamily="34" charset="0"/>
                <a:ea typeface="Times New Roman" panose="02020603050405020304" pitchFamily="18" charset="0"/>
              </a:rPr>
              <a:t>esponse to the devastating collapse of the multi-story Surfside residential building in Florida in 2021.  </a:t>
            </a:r>
          </a:p>
          <a:p>
            <a:r>
              <a:rPr lang="en-US" sz="1800" kern="0" dirty="0">
                <a:latin typeface="Aptos" panose="020B0004020202020204" pitchFamily="34" charset="0"/>
                <a:ea typeface="Times New Roman" panose="02020603050405020304" pitchFamily="18" charset="0"/>
              </a:rPr>
              <a:t>Effective</a:t>
            </a:r>
            <a:r>
              <a:rPr lang="en-US" sz="1800" kern="0" dirty="0">
                <a:effectLst/>
                <a:latin typeface="Aptos" panose="020B0004020202020204" pitchFamily="34" charset="0"/>
                <a:ea typeface="Times New Roman" panose="02020603050405020304" pitchFamily="18" charset="0"/>
              </a:rPr>
              <a:t> immediately.</a:t>
            </a:r>
          </a:p>
          <a:p>
            <a:r>
              <a:rPr lang="en-US" sz="1800" kern="0" dirty="0">
                <a:effectLst/>
                <a:latin typeface="Aptos" panose="020B0004020202020204" pitchFamily="34" charset="0"/>
                <a:ea typeface="Times New Roman" panose="02020603050405020304" pitchFamily="18" charset="0"/>
              </a:rPr>
              <a:t>Goals of the legislation: increased safety, and to reduce the need for special assessments and borrowing by fully funding reserves. </a:t>
            </a:r>
            <a:endParaRPr lang="en-US" dirty="0">
              <a:latin typeface="Aptos" panose="020B0004020202020204" pitchFamily="34" charset="0"/>
            </a:endParaRPr>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391321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5702441" y="1061623"/>
            <a:ext cx="5723586" cy="4739104"/>
          </a:xfrm>
        </p:spPr>
        <p:txBody>
          <a:bodyPr/>
          <a:lstStyle/>
          <a:p>
            <a:pPr algn="ctr"/>
            <a:r>
              <a:rPr lang="en-US" dirty="0">
                <a:latin typeface="Aptos" panose="020B0004020202020204" pitchFamily="34" charset="0"/>
              </a:rPr>
              <a:t>Applicability </a:t>
            </a:r>
            <a:br>
              <a:rPr lang="en-US" dirty="0">
                <a:latin typeface="Aptos" panose="020B0004020202020204" pitchFamily="34" charset="0"/>
              </a:rPr>
            </a:br>
            <a:r>
              <a:rPr lang="en-US" dirty="0">
                <a:latin typeface="Aptos" panose="020B0004020202020204" pitchFamily="34" charset="0"/>
              </a:rPr>
              <a:t>to </a:t>
            </a:r>
            <a:br>
              <a:rPr lang="en-US" dirty="0">
                <a:latin typeface="Aptos" panose="020B0004020202020204" pitchFamily="34" charset="0"/>
              </a:rPr>
            </a:br>
            <a:r>
              <a:rPr lang="en-US" dirty="0">
                <a:latin typeface="Aptos" panose="020B0004020202020204" pitchFamily="34" charset="0"/>
              </a:rPr>
              <a:t>lake associations</a:t>
            </a:r>
          </a:p>
        </p:txBody>
      </p:sp>
      <p:sp>
        <p:nvSpPr>
          <p:cNvPr id="4" name="Picture Placeholder 3">
            <a:extLst>
              <a:ext uri="{FF2B5EF4-FFF2-40B4-BE49-F238E27FC236}">
                <a16:creationId xmlns:a16="http://schemas.microsoft.com/office/drawing/2014/main" id="{D8DAB820-B3F3-7DCC-715D-AD7AD2C52563}"/>
              </a:ext>
            </a:extLst>
          </p:cNvPr>
          <p:cNvSpPr>
            <a:spLocks noGrp="1"/>
          </p:cNvSpPr>
          <p:nvPr>
            <p:ph type="pic" sz="quarter" idx="11"/>
          </p:nvPr>
        </p:nvSpPr>
        <p:spPr/>
        <p:txBody>
          <a:bodyPr>
            <a:normAutofit lnSpcReduction="10000"/>
          </a:bodyPr>
          <a:lstStyle/>
          <a:p>
            <a:endParaRPr lang="en-US" dirty="0"/>
          </a:p>
          <a:p>
            <a:endParaRPr lang="en-US" dirty="0"/>
          </a:p>
          <a:p>
            <a:r>
              <a:rPr lang="en-US" sz="2000" kern="0" dirty="0">
                <a:effectLst/>
                <a:latin typeface="Aptos" panose="020B0004020202020204" pitchFamily="34" charset="0"/>
                <a:ea typeface="Times New Roman" panose="02020603050405020304" pitchFamily="18" charset="0"/>
              </a:rPr>
              <a:t>There are two components to the legislation, only one of which will affect your community association. </a:t>
            </a:r>
          </a:p>
          <a:p>
            <a:endParaRPr lang="en-US" sz="2000" kern="0" dirty="0">
              <a:latin typeface="Aptos" panose="020B0004020202020204" pitchFamily="34" charset="0"/>
              <a:ea typeface="Times New Roman" panose="02020603050405020304" pitchFamily="18" charset="0"/>
            </a:endParaRPr>
          </a:p>
          <a:p>
            <a:r>
              <a:rPr lang="en-US" sz="2000" kern="0" dirty="0">
                <a:effectLst/>
                <a:latin typeface="Aptos" panose="020B0004020202020204" pitchFamily="34" charset="0"/>
                <a:ea typeface="Times New Roman" panose="02020603050405020304" pitchFamily="18" charset="0"/>
              </a:rPr>
              <a:t>The first component amends the Uniform Construction Code Act and deals with inspections and maintenance schedules for multi-unit buildings, affecting only those residential buildings that fall within the definition of “covered building”.  However, there is a specific exemption in the law for single family homes</a:t>
            </a:r>
            <a:r>
              <a:rPr lang="en-US" sz="2000" kern="0" dirty="0">
                <a:effectLst/>
                <a:latin typeface="Times New Roman" panose="02020603050405020304" pitchFamily="18" charset="0"/>
                <a:ea typeface="Times New Roman" panose="02020603050405020304" pitchFamily="18" charset="0"/>
              </a:rPr>
              <a:t>. </a:t>
            </a:r>
          </a:p>
          <a:p>
            <a:endParaRPr lang="en-US" sz="2000" kern="0" dirty="0">
              <a:latin typeface="Times New Roman" panose="02020603050405020304" pitchFamily="18" charset="0"/>
            </a:endParaRPr>
          </a:p>
          <a:p>
            <a:r>
              <a:rPr lang="en-US" sz="2000" kern="0" dirty="0">
                <a:latin typeface="Aptos" panose="020B0004020202020204" pitchFamily="34" charset="0"/>
              </a:rPr>
              <a:t>The second part amends the Planned Real Estate Development Full Disclosure Act and applies to all associations covered by PREDFDA. </a:t>
            </a:r>
            <a:endParaRPr lang="en-US" sz="2000" dirty="0">
              <a:latin typeface="Aptos" panose="020B0004020202020204" pitchFamily="34" charset="0"/>
            </a:endParaRPr>
          </a:p>
        </p:txBody>
      </p:sp>
    </p:spTree>
    <p:extLst>
      <p:ext uri="{BB962C8B-B14F-4D97-AF65-F5344CB8AC3E}">
        <p14:creationId xmlns:p14="http://schemas.microsoft.com/office/powerpoint/2010/main" val="290649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914400" y="1057275"/>
            <a:ext cx="5259554" cy="2495028"/>
          </a:xfrm>
        </p:spPr>
        <p:txBody>
          <a:bodyPr/>
          <a:lstStyle/>
          <a:p>
            <a:r>
              <a:rPr lang="en-US" dirty="0"/>
              <a:t>Reserve studies and funding</a:t>
            </a:r>
          </a:p>
        </p:txBody>
      </p:sp>
      <p:sp>
        <p:nvSpPr>
          <p:cNvPr id="5" name="Picture Placeholder 4">
            <a:extLst>
              <a:ext uri="{FF2B5EF4-FFF2-40B4-BE49-F238E27FC236}">
                <a16:creationId xmlns:a16="http://schemas.microsoft.com/office/drawing/2014/main" id="{647C45B2-4979-6458-95BD-CCF86E20F152}"/>
              </a:ext>
            </a:extLst>
          </p:cNvPr>
          <p:cNvSpPr>
            <a:spLocks noGrp="1"/>
          </p:cNvSpPr>
          <p:nvPr>
            <p:ph type="pic" sz="quarter" idx="11"/>
          </p:nvPr>
        </p:nvSpPr>
        <p:spPr/>
        <p:txBody>
          <a:bodyPr/>
          <a:lstStyle/>
          <a:p>
            <a:r>
              <a:rPr lang="en-US" sz="1800" kern="0" dirty="0">
                <a:effectLst/>
                <a:latin typeface="Aptos" panose="020B0004020202020204" pitchFamily="34" charset="0"/>
                <a:ea typeface="Times New Roman" panose="02020603050405020304" pitchFamily="18" charset="0"/>
              </a:rPr>
              <a:t>The legislation requires all common interest communities, through their associations, to undertake and fund a capital reserve study to determine the adequacy of the association’s capital reserves for necessary or anticipated replacement or repair of capital assets. </a:t>
            </a:r>
          </a:p>
          <a:p>
            <a:endParaRPr lang="en-US" kern="0" dirty="0">
              <a:latin typeface="Aptos" panose="020B0004020202020204" pitchFamily="34" charset="0"/>
              <a:ea typeface="Times New Roman" panose="02020603050405020304" pitchFamily="18" charset="0"/>
            </a:endParaRPr>
          </a:p>
          <a:p>
            <a:r>
              <a:rPr lang="en-US" sz="1800" kern="0" dirty="0">
                <a:effectLst/>
                <a:latin typeface="Aptos" panose="020B0004020202020204" pitchFamily="34" charset="0"/>
                <a:ea typeface="Times New Roman" panose="02020603050405020304" pitchFamily="18" charset="0"/>
              </a:rPr>
              <a:t>There are no exemptions noted in this section of the legislation, except for the very narrow one mentioned below.</a:t>
            </a:r>
          </a:p>
          <a:p>
            <a:endParaRPr lang="en-US" kern="0" dirty="0">
              <a:latin typeface="Aptos" panose="020B0004020202020204" pitchFamily="34" charset="0"/>
            </a:endParaRPr>
          </a:p>
          <a:p>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Associations with capital assets of less than $25,000.00 are exempt from compliance.  However, since capital assets are considered land, buildings, machinery, etc., and would almost certainly include dams, recreational facilities, clubhouses, vacant lots, etc., it will likely be almost impossible for an association to fit within this category.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1057274"/>
            <a:ext cx="7965461" cy="994164"/>
          </a:xfrm>
        </p:spPr>
        <p:txBody>
          <a:bodyPr/>
          <a:lstStyle/>
          <a:p>
            <a:r>
              <a:rPr lang="en-US" dirty="0"/>
              <a:t>Reserve studies</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460565" y="2303029"/>
            <a:ext cx="7965460" cy="3497698"/>
          </a:xfrm>
        </p:spPr>
        <p:txBody>
          <a:bodyPr>
            <a:normAutofit fontScale="77500" lnSpcReduction="20000"/>
          </a:bodyPr>
          <a:lstStyle/>
          <a:p>
            <a:pPr marL="342900" marR="0" lvl="0" indent="-342900">
              <a:lnSpc>
                <a:spcPct val="200000"/>
              </a:lnSpc>
              <a:spcBef>
                <a:spcPts val="0"/>
              </a:spcBef>
              <a:spcAft>
                <a:spcPts val="0"/>
              </a:spcAft>
              <a:buFont typeface="Symbol" panose="05050102010706020507" pitchFamily="18" charset="2"/>
              <a:buChar char=""/>
            </a:pPr>
            <a:r>
              <a:rPr lang="en-US" sz="1900" kern="0" dirty="0">
                <a:solidFill>
                  <a:schemeClr val="accent6">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The reserve study must be conducted by a reserve specialist credentialed through the Community Associations Institute or a licensed engineer or architect.</a:t>
            </a:r>
          </a:p>
          <a:p>
            <a:pPr marL="342900" marR="0" lvl="0" indent="-342900">
              <a:lnSpc>
                <a:spcPct val="200000"/>
              </a:lnSpc>
              <a:spcBef>
                <a:spcPts val="0"/>
              </a:spcBef>
              <a:spcAft>
                <a:spcPts val="0"/>
              </a:spcAft>
              <a:buFont typeface="Symbol" panose="05050102010706020507" pitchFamily="18" charset="2"/>
              <a:buChar char=""/>
            </a:pPr>
            <a:r>
              <a:rPr lang="en-US" sz="1900" b="0" i="0" dirty="0">
                <a:solidFill>
                  <a:schemeClr val="accent6">
                    <a:lumMod val="75000"/>
                  </a:schemeClr>
                </a:solidFill>
                <a:effectLst/>
                <a:latin typeface="Aptos" panose="020B0004020202020204" pitchFamily="34" charset="0"/>
              </a:rPr>
              <a:t>Purpose: to ensure that the association has adequate reserve funds available to repair or replace the capital assets located on the common elements and facilities that the association is obligated to maintain without need to create a special assessment or loan obligation, except that in those cases in which a capital asset reaches the end of its established useful life earlier than predicted by the reserve study.” </a:t>
            </a:r>
            <a:endParaRPr lang="en-US" sz="1900"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a:xfrm>
            <a:off x="4364809" y="1057275"/>
            <a:ext cx="7043617" cy="1659422"/>
          </a:xfrm>
        </p:spPr>
        <p:txBody>
          <a:bodyPr/>
          <a:lstStyle/>
          <a:p>
            <a:pPr algn="ctr"/>
            <a:r>
              <a:rPr lang="en-US" sz="4000" dirty="0">
                <a:latin typeface="Aptos" panose="020B0004020202020204" pitchFamily="34" charset="0"/>
              </a:rPr>
              <a:t>Content of </a:t>
            </a:r>
            <a:br>
              <a:rPr lang="en-US" sz="4000" dirty="0">
                <a:latin typeface="Aptos" panose="020B0004020202020204" pitchFamily="34" charset="0"/>
              </a:rPr>
            </a:br>
            <a:r>
              <a:rPr lang="en-US" sz="4000" dirty="0">
                <a:latin typeface="Aptos" panose="020B0004020202020204" pitchFamily="34" charset="0"/>
              </a:rPr>
              <a:t>reserve study</a:t>
            </a:r>
            <a:br>
              <a:rPr lang="en-US" dirty="0"/>
            </a:br>
            <a:endParaRPr lang="en-US" dirty="0"/>
          </a:p>
        </p:txBody>
      </p:sp>
      <p:sp>
        <p:nvSpPr>
          <p:cNvPr id="3" name="Slide Number Placeholder 2">
            <a:extLst>
              <a:ext uri="{FF2B5EF4-FFF2-40B4-BE49-F238E27FC236}">
                <a16:creationId xmlns:a16="http://schemas.microsoft.com/office/drawing/2014/main" id="{370AEC4F-E711-8552-9C34-82C1514A1E37}"/>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6</a:t>
            </a:fld>
            <a:endParaRPr lang="en-US" dirty="0"/>
          </a:p>
        </p:txBody>
      </p:sp>
      <p:sp>
        <p:nvSpPr>
          <p:cNvPr id="4" name="Content Placeholder 3">
            <a:extLst>
              <a:ext uri="{FF2B5EF4-FFF2-40B4-BE49-F238E27FC236}">
                <a16:creationId xmlns:a16="http://schemas.microsoft.com/office/drawing/2014/main" id="{BDDD6BDC-E008-6AB7-55A1-46ED9BCF054F}"/>
              </a:ext>
            </a:extLst>
          </p:cNvPr>
          <p:cNvSpPr>
            <a:spLocks noGrp="1"/>
          </p:cNvSpPr>
          <p:nvPr>
            <p:ph idx="11"/>
          </p:nvPr>
        </p:nvSpPr>
        <p:spPr>
          <a:xfrm>
            <a:off x="4364807" y="2332383"/>
            <a:ext cx="7177835" cy="4068417"/>
          </a:xfrm>
        </p:spPr>
        <p:txBody>
          <a:bodyPr>
            <a:normAutofit fontScale="85000" lnSpcReduction="10000"/>
          </a:bodyPr>
          <a:lstStyle/>
          <a:p>
            <a:pPr marR="0" lvl="0">
              <a:lnSpc>
                <a:spcPct val="200000"/>
              </a:lnSpc>
              <a:spcBef>
                <a:spcPts val="0"/>
              </a:spcBef>
              <a:spcAft>
                <a:spcPts val="0"/>
              </a:spcAft>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The study must include information concerning the following: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200000"/>
              </a:lnSpc>
              <a:spcBef>
                <a:spcPts val="0"/>
              </a:spcBef>
              <a:spcAft>
                <a:spcPts val="0"/>
              </a:spcAft>
              <a:buFont typeface="Courier New" panose="02070309020205020404" pitchFamily="49" charset="0"/>
              <a:buChar char="o"/>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Capital reserve fund balance;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200000"/>
              </a:lnSpc>
              <a:spcBef>
                <a:spcPts val="0"/>
              </a:spcBef>
              <a:spcAft>
                <a:spcPts val="0"/>
              </a:spcAft>
              <a:buFont typeface="Courier New" panose="02070309020205020404" pitchFamily="49" charset="0"/>
              <a:buChar char="o"/>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Income and expenses;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200000"/>
              </a:lnSpc>
              <a:spcBef>
                <a:spcPts val="0"/>
              </a:spcBef>
              <a:spcAft>
                <a:spcPts val="0"/>
              </a:spcAft>
              <a:buFont typeface="Courier New" panose="02070309020205020404" pitchFamily="49" charset="0"/>
              <a:buChar char="o"/>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Analysis of the condition of the common area improvements;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200000"/>
              </a:lnSpc>
              <a:spcBef>
                <a:spcPts val="0"/>
              </a:spcBef>
              <a:spcAft>
                <a:spcPts val="0"/>
              </a:spcAft>
              <a:buFont typeface="Courier New" panose="02070309020205020404" pitchFamily="49" charset="0"/>
              <a:buChar char="o"/>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Anticipated costs of repair or replacement of the common area improvements;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200000"/>
              </a:lnSpc>
              <a:spcBef>
                <a:spcPts val="0"/>
              </a:spcBef>
              <a:spcAft>
                <a:spcPts val="0"/>
              </a:spcAft>
              <a:buFont typeface="Courier New" panose="02070309020205020404" pitchFamily="49" charset="0"/>
              <a:buChar char="o"/>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Estimate of costs of future reserve studies and updates;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200000"/>
              </a:lnSpc>
              <a:spcBef>
                <a:spcPts val="0"/>
              </a:spcBef>
              <a:spcAft>
                <a:spcPts val="0"/>
              </a:spcAft>
              <a:buFont typeface="Courier New" panose="02070309020205020404" pitchFamily="49" charset="0"/>
              <a:buChar char="o"/>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Proposed 30-year funding plan; and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200000"/>
              </a:lnSpc>
              <a:spcBef>
                <a:spcPts val="0"/>
              </a:spcBef>
              <a:spcAft>
                <a:spcPts val="0"/>
              </a:spcAft>
              <a:buFont typeface="Courier New" panose="02070309020205020404" pitchFamily="49" charset="0"/>
              <a:buChar char="o"/>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Any other information deemed necessary.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3171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a:xfrm>
            <a:off x="914399" y="834635"/>
            <a:ext cx="7796464" cy="1222385"/>
          </a:xfrm>
        </p:spPr>
        <p:txBody>
          <a:bodyPr/>
          <a:lstStyle/>
          <a:p>
            <a:r>
              <a:rPr lang="en-US" dirty="0"/>
              <a:t>deadline</a:t>
            </a:r>
          </a:p>
        </p:txBody>
      </p:sp>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7</a:t>
            </a:fld>
            <a:endParaRPr lang="en-US" dirty="0"/>
          </a:p>
        </p:txBody>
      </p:sp>
      <p:sp>
        <p:nvSpPr>
          <p:cNvPr id="16" name="Content Placeholder 4">
            <a:extLst>
              <a:ext uri="{FF2B5EF4-FFF2-40B4-BE49-F238E27FC236}">
                <a16:creationId xmlns:a16="http://schemas.microsoft.com/office/drawing/2014/main" id="{AEF9954A-E263-8A7E-58B1-4D03F7D1BD9B}"/>
              </a:ext>
            </a:extLst>
          </p:cNvPr>
          <p:cNvSpPr>
            <a:spLocks noGrp="1"/>
          </p:cNvSpPr>
          <p:nvPr>
            <p:ph sz="half" idx="2"/>
          </p:nvPr>
        </p:nvSpPr>
        <p:spPr>
          <a:xfrm>
            <a:off x="914400" y="2303028"/>
            <a:ext cx="5579165" cy="3720337"/>
          </a:xfrm>
        </p:spPr>
        <p:txBody>
          <a:bodyPr>
            <a:normAutofit/>
          </a:bodyPr>
          <a:lstStyle/>
          <a:p>
            <a:r>
              <a:rPr lang="en-US" sz="2000" kern="0" dirty="0">
                <a:effectLst/>
                <a:latin typeface="Aptos" panose="020B0004020202020204" pitchFamily="34" charset="0"/>
                <a:ea typeface="Times New Roman" panose="02020603050405020304" pitchFamily="18" charset="0"/>
                <a:cs typeface="Times New Roman" panose="02020603050405020304" pitchFamily="18" charset="0"/>
              </a:rPr>
              <a:t>Any association which has not undertaken a reserve study within the five years prior to the effective date must do so within one year of the effective date of the legislation (or no later than January 8, 2025).</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17" name="Content Placeholder 6">
            <a:extLst>
              <a:ext uri="{FF2B5EF4-FFF2-40B4-BE49-F238E27FC236}">
                <a16:creationId xmlns:a16="http://schemas.microsoft.com/office/drawing/2014/main" id="{33680A80-5C61-DD02-1119-0565C0AD5372}"/>
              </a:ext>
            </a:extLst>
          </p:cNvPr>
          <p:cNvSpPr>
            <a:spLocks noGrp="1"/>
          </p:cNvSpPr>
          <p:nvPr>
            <p:ph sz="quarter" idx="4"/>
          </p:nvPr>
        </p:nvSpPr>
        <p:spPr>
          <a:xfrm flipH="1">
            <a:off x="8067107" y="2303028"/>
            <a:ext cx="45719"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46859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a:xfrm>
            <a:off x="914400" y="965393"/>
            <a:ext cx="7631709" cy="1091627"/>
          </a:xfrm>
        </p:spPr>
        <p:txBody>
          <a:bodyPr/>
          <a:lstStyle/>
          <a:p>
            <a:r>
              <a:rPr lang="en-US" dirty="0">
                <a:latin typeface="Aptos" panose="020B0004020202020204" pitchFamily="34" charset="0"/>
              </a:rPr>
              <a:t>Funding</a:t>
            </a:r>
            <a:r>
              <a:rPr lang="en-US" dirty="0"/>
              <a:t> reserves</a:t>
            </a:r>
          </a:p>
        </p:txBody>
      </p:sp>
      <p:sp>
        <p:nvSpPr>
          <p:cNvPr id="14" name="Content Placeholder 7">
            <a:extLst>
              <a:ext uri="{FF2B5EF4-FFF2-40B4-BE49-F238E27FC236}">
                <a16:creationId xmlns:a16="http://schemas.microsoft.com/office/drawing/2014/main" id="{749C7CD1-A9AA-49E3-6734-AD9546F2DF5B}"/>
              </a:ext>
            </a:extLst>
          </p:cNvPr>
          <p:cNvSpPr>
            <a:spLocks noGrp="1"/>
          </p:cNvSpPr>
          <p:nvPr>
            <p:ph sz="half" idx="15"/>
          </p:nvPr>
        </p:nvSpPr>
        <p:spPr>
          <a:xfrm>
            <a:off x="914400" y="2303463"/>
            <a:ext cx="3282950" cy="4143375"/>
          </a:xfrm>
        </p:spPr>
        <p:txBody>
          <a:bodyPr>
            <a:normAutofit fontScale="92500" lnSpcReduction="20000"/>
          </a:bodyPr>
          <a:lstStyle/>
          <a:p>
            <a:pPr marL="342900" marR="0" lvl="0" indent="-342900">
              <a:lnSpc>
                <a:spcPct val="200000"/>
              </a:lnSpc>
              <a:spcBef>
                <a:spcPts val="0"/>
              </a:spcBef>
              <a:spcAft>
                <a:spcPts val="0"/>
              </a:spcAft>
              <a:buFont typeface="Symbol" panose="05050102010706020507" pitchFamily="18" charset="2"/>
              <a:buChar char=""/>
            </a:pPr>
            <a:r>
              <a:rPr lang="en-US" sz="1800" kern="0" dirty="0">
                <a:effectLst/>
                <a:latin typeface="Aptos" panose="020B0004020202020204" pitchFamily="34" charset="0"/>
                <a:ea typeface="Times New Roman" panose="02020603050405020304" pitchFamily="18" charset="0"/>
                <a:cs typeface="Times New Roman" panose="02020603050405020304" pitchFamily="18" charset="0"/>
              </a:rPr>
              <a:t>If the reserve study indicates a shortfall in reserves of less than 10%, the association must correct that shortfall within two years of the date of the study.  However, if the shortfall is more than 10%, the correction can occur over ten years. </a:t>
            </a:r>
            <a:endParaRPr lang="en-US" dirty="0">
              <a:latin typeface="Aptos" panose="020B0004020202020204" pitchFamily="34" charset="0"/>
            </a:endParaRPr>
          </a:p>
        </p:txBody>
      </p:sp>
      <p:sp>
        <p:nvSpPr>
          <p:cNvPr id="13" name="Content Placeholder 5">
            <a:extLst>
              <a:ext uri="{FF2B5EF4-FFF2-40B4-BE49-F238E27FC236}">
                <a16:creationId xmlns:a16="http://schemas.microsoft.com/office/drawing/2014/main" id="{58AC0C8B-8A7A-9FAE-2D0F-4D1C3A8C3FA5}"/>
              </a:ext>
            </a:extLst>
          </p:cNvPr>
          <p:cNvSpPr>
            <a:spLocks noGrp="1"/>
          </p:cNvSpPr>
          <p:nvPr>
            <p:ph sz="half" idx="1"/>
          </p:nvPr>
        </p:nvSpPr>
        <p:spPr>
          <a:xfrm>
            <a:off x="4781550" y="2303463"/>
            <a:ext cx="3763963" cy="4143375"/>
          </a:xfrm>
        </p:spPr>
        <p:txBody>
          <a:bodyPr>
            <a:normAutofit/>
          </a:bodyPr>
          <a:lstStyle/>
          <a:p>
            <a:r>
              <a:rPr lang="en-US" b="0" i="0" dirty="0">
                <a:solidFill>
                  <a:schemeClr val="accent3">
                    <a:lumMod val="50000"/>
                  </a:schemeClr>
                </a:solidFill>
                <a:effectLst/>
                <a:latin typeface="Aptos" panose="020B0004020202020204" pitchFamily="34" charset="0"/>
              </a:rPr>
              <a:t>In other words, in the event that an association does not have adequate funding and the increase in the budget will result in an increase of 10% or more of the previous year’s assessment, the deficiency must be made adequate within the earlier of 10 years or that date by which the association’s reserves are predicted to fall below zero. If the deficiency in funding of the Association’s reserves is less than 10% of the previous year’s assessment, it must be made up within 2 years.</a:t>
            </a:r>
            <a:br>
              <a:rPr lang="en-US" dirty="0">
                <a:solidFill>
                  <a:schemeClr val="accent3">
                    <a:lumMod val="50000"/>
                  </a:schemeClr>
                </a:solidFill>
                <a:latin typeface="Aptos" panose="020B0004020202020204" pitchFamily="34" charset="0"/>
              </a:rPr>
            </a:br>
            <a:endParaRPr lang="en-US" dirty="0">
              <a:solidFill>
                <a:schemeClr val="accent3">
                  <a:lumMod val="50000"/>
                </a:schemeClr>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194161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3EC8A-1733-CCF7-081F-EB4667CB3285}"/>
              </a:ext>
            </a:extLst>
          </p:cNvPr>
          <p:cNvSpPr>
            <a:spLocks noGrp="1"/>
          </p:cNvSpPr>
          <p:nvPr>
            <p:ph type="title"/>
          </p:nvPr>
        </p:nvSpPr>
        <p:spPr>
          <a:xfrm>
            <a:off x="914400" y="1057274"/>
            <a:ext cx="7843837" cy="1012782"/>
          </a:xfrm>
        </p:spPr>
        <p:txBody>
          <a:bodyPr/>
          <a:lstStyle/>
          <a:p>
            <a:r>
              <a:rPr lang="en-US" dirty="0"/>
              <a:t>compliance</a:t>
            </a:r>
          </a:p>
        </p:txBody>
      </p:sp>
      <p:sp>
        <p:nvSpPr>
          <p:cNvPr id="4" name="Content Placeholder 3">
            <a:extLst>
              <a:ext uri="{FF2B5EF4-FFF2-40B4-BE49-F238E27FC236}">
                <a16:creationId xmlns:a16="http://schemas.microsoft.com/office/drawing/2014/main" id="{ACE55D3D-AA24-CF53-6679-29B3C83F7646}"/>
              </a:ext>
            </a:extLst>
          </p:cNvPr>
          <p:cNvSpPr>
            <a:spLocks noGrp="1"/>
          </p:cNvSpPr>
          <p:nvPr>
            <p:ph idx="13"/>
          </p:nvPr>
        </p:nvSpPr>
        <p:spPr>
          <a:xfrm>
            <a:off x="914400" y="2331791"/>
            <a:ext cx="6903076" cy="3721817"/>
          </a:xfrm>
        </p:spPr>
        <p:txBody>
          <a:bodyPr>
            <a:normAutofit fontScale="62500" lnSpcReduction="20000"/>
          </a:bodyPr>
          <a:lstStyle/>
          <a:p>
            <a:pPr marL="342900" marR="0" lvl="0" indent="-342900">
              <a:lnSpc>
                <a:spcPct val="200000"/>
              </a:lnSpc>
              <a:spcBef>
                <a:spcPts val="0"/>
              </a:spcBef>
              <a:spcAft>
                <a:spcPts val="0"/>
              </a:spcAft>
              <a:buFont typeface="Symbol" panose="05050102010706020507" pitchFamily="18" charset="2"/>
              <a:buChar char=""/>
            </a:pPr>
            <a:r>
              <a:rPr lang="en-US" sz="2400" kern="0" dirty="0">
                <a:effectLst/>
                <a:latin typeface="Aptos" panose="020B0004020202020204" pitchFamily="34" charset="0"/>
                <a:ea typeface="Times New Roman" panose="02020603050405020304" pitchFamily="18" charset="0"/>
                <a:cs typeface="Times New Roman" panose="02020603050405020304" pitchFamily="18" charset="0"/>
              </a:rPr>
              <a:t>It is important to note that Board members have the fiduciary responsibility, and now the legal obligation, to ensure that these reserve studies are undertaken in a timely manner, and to adequately fund the reserves, as recommended by those studies.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400" kern="0" dirty="0">
                <a:effectLst/>
                <a:latin typeface="Aptos" panose="020B0004020202020204" pitchFamily="34" charset="0"/>
                <a:ea typeface="Times New Roman" panose="02020603050405020304" pitchFamily="18" charset="0"/>
                <a:cs typeface="Times New Roman" panose="02020603050405020304" pitchFamily="18" charset="0"/>
              </a:rPr>
              <a:t>Another important issue to be noted concerns mortgage lending.  Anecdotally, some attorneys who represent community associations have become aware that Fannie Mae and Freddie Mac have refused to underwrite loans for buyers in communities that have underfunded reserves.  This is only likely to become more widespread under this new legislation.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2" name="Slide Number Placeholder 1">
            <a:extLst>
              <a:ext uri="{FF2B5EF4-FFF2-40B4-BE49-F238E27FC236}">
                <a16:creationId xmlns:a16="http://schemas.microsoft.com/office/drawing/2014/main" id="{AB69D854-FB65-0E93-CFE2-041F7C41DD24}"/>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4072101725"/>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{C8C48C76-7AE0-4131-B8CA-49E7DE6EE288}tf78438558_win32</Template>
  <TotalTime>337</TotalTime>
  <Words>1007</Words>
  <Application>Microsoft Office PowerPoint</Application>
  <PresentationFormat>Widescreen</PresentationFormat>
  <Paragraphs>73</Paragraphs>
  <Slides>14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Arial</vt:lpstr>
      <vt:lpstr>Arial Black</vt:lpstr>
      <vt:lpstr>Calibri</vt:lpstr>
      <vt:lpstr>Courier New</vt:lpstr>
      <vt:lpstr>Sabon Next LT</vt:lpstr>
      <vt:lpstr>Symbol</vt:lpstr>
      <vt:lpstr>Times New Roman</vt:lpstr>
      <vt:lpstr>Custom</vt:lpstr>
      <vt:lpstr>NJ Coalition of  lake associations  Case and Statute update</vt:lpstr>
      <vt:lpstr>Structural  Integrity  act</vt:lpstr>
      <vt:lpstr>Applicability  to  lake associations</vt:lpstr>
      <vt:lpstr>Reserve studies and funding</vt:lpstr>
      <vt:lpstr>Reserve studies</vt:lpstr>
      <vt:lpstr>Content of  reserve study </vt:lpstr>
      <vt:lpstr>deadline</vt:lpstr>
      <vt:lpstr>Funding reserves</vt:lpstr>
      <vt:lpstr>compliance</vt:lpstr>
      <vt:lpstr>Planned real estate development full disclosure act  litigation update</vt:lpstr>
      <vt:lpstr>Appellate division decision</vt:lpstr>
      <vt:lpstr>Court approved</vt:lpstr>
      <vt:lpstr>Court rejected</vt:lpstr>
      <vt:lpstr>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and Statute update</dc:title>
  <dc:subject/>
  <dc:creator>Jeannette</dc:creator>
  <cp:lastModifiedBy>Jeannette</cp:lastModifiedBy>
  <cp:revision>53</cp:revision>
  <dcterms:created xsi:type="dcterms:W3CDTF">2024-04-26T13:56:02Z</dcterms:created>
  <dcterms:modified xsi:type="dcterms:W3CDTF">2024-04-26T19:36:42Z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