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9"/>
  </p:notesMasterIdLst>
  <p:sldIdLst>
    <p:sldId id="256" r:id="rId5"/>
    <p:sldId id="276" r:id="rId6"/>
    <p:sldId id="277" r:id="rId7"/>
    <p:sldId id="258" r:id="rId8"/>
    <p:sldId id="282" r:id="rId9"/>
    <p:sldId id="259" r:id="rId10"/>
    <p:sldId id="279" r:id="rId11"/>
    <p:sldId id="288" r:id="rId12"/>
    <p:sldId id="281" r:id="rId13"/>
    <p:sldId id="286" r:id="rId14"/>
    <p:sldId id="287" r:id="rId15"/>
    <p:sldId id="293" r:id="rId16"/>
    <p:sldId id="283" r:id="rId17"/>
    <p:sldId id="285" r:id="rId18"/>
    <p:sldId id="292" r:id="rId19"/>
    <p:sldId id="278" r:id="rId20"/>
    <p:sldId id="266" r:id="rId21"/>
    <p:sldId id="262" r:id="rId22"/>
    <p:sldId id="260" r:id="rId23"/>
    <p:sldId id="280" r:id="rId24"/>
    <p:sldId id="272" r:id="rId25"/>
    <p:sldId id="273" r:id="rId26"/>
    <p:sldId id="263" r:id="rId27"/>
    <p:sldId id="261" r:id="rId28"/>
    <p:sldId id="275" r:id="rId29"/>
    <p:sldId id="267" r:id="rId30"/>
    <p:sldId id="268" r:id="rId31"/>
    <p:sldId id="269" r:id="rId32"/>
    <p:sldId id="271" r:id="rId33"/>
    <p:sldId id="274" r:id="rId34"/>
    <p:sldId id="291" r:id="rId35"/>
    <p:sldId id="290" r:id="rId36"/>
    <p:sldId id="270" r:id="rId37"/>
    <p:sldId id="28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D3D74-3262-4629-8024-64A01EA0BD34}" v="73" dt="2024-04-24T14:26:24.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40" autoAdjust="0"/>
  </p:normalViewPr>
  <p:slideViewPr>
    <p:cSldViewPr snapToGrid="0">
      <p:cViewPr varScale="1">
        <p:scale>
          <a:sx n="88" d="100"/>
          <a:sy n="88" d="100"/>
        </p:scale>
        <p:origin x="147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4/24/2024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toxins screened on samples of concern. </a:t>
            </a:r>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dirty="0"/>
          </a:p>
        </p:txBody>
      </p:sp>
    </p:spTree>
    <p:extLst>
      <p:ext uri="{BB962C8B-B14F-4D97-AF65-F5344CB8AC3E}">
        <p14:creationId xmlns:p14="http://schemas.microsoft.com/office/powerpoint/2010/main" val="298999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Screening Tools:</a:t>
            </a:r>
          </a:p>
          <a:p>
            <a:r>
              <a:rPr lang="en-US" dirty="0"/>
              <a:t>-Cyanobacteria Presence and Field Measurements</a:t>
            </a:r>
          </a:p>
          <a:p>
            <a:r>
              <a:rPr lang="en-US" dirty="0"/>
              <a:t>-Visual Assessment </a:t>
            </a:r>
          </a:p>
          <a:p>
            <a:r>
              <a:rPr lang="en-US" dirty="0"/>
              <a:t>-Remote Sensing – Satellite Imagery, Aircraft Flight Reconnaissance and Unmanned Aerial Vehicles (UAVs) </a:t>
            </a:r>
          </a:p>
          <a:p>
            <a:r>
              <a:rPr lang="en-US" dirty="0"/>
              <a:t>-Satellite imagery.  Satellite imagery, such as the USEPA’s Cyanobacteria Assessment Network Application (</a:t>
            </a:r>
            <a:r>
              <a:rPr lang="en-US" dirty="0" err="1"/>
              <a:t>CyAN</a:t>
            </a:r>
            <a:r>
              <a:rPr lang="en-US" dirty="0"/>
              <a:t> app)</a:t>
            </a:r>
          </a:p>
          <a:p>
            <a:r>
              <a:rPr lang="en-US" dirty="0"/>
              <a:t>-Continuous Data Monitoring Program</a:t>
            </a:r>
          </a:p>
          <a:p>
            <a:r>
              <a:rPr lang="en-US" dirty="0"/>
              <a:t>-Toxin Presence </a:t>
            </a:r>
          </a:p>
          <a:p>
            <a:endParaRPr lang="en-US" dirty="0"/>
          </a:p>
          <a:p>
            <a:r>
              <a:rPr lang="en-US" dirty="0"/>
              <a:t>It should be cautioned that the absence of </a:t>
            </a:r>
            <a:r>
              <a:rPr lang="en-US" dirty="0" err="1"/>
              <a:t>microcystins</a:t>
            </a:r>
            <a:r>
              <a:rPr lang="en-US" dirty="0"/>
              <a:t> does not indicate the absence of all toxins, such as </a:t>
            </a:r>
            <a:r>
              <a:rPr lang="en-US" dirty="0" err="1"/>
              <a:t>cylindrospermopsin</a:t>
            </a:r>
            <a:r>
              <a:rPr lang="en-US" dirty="0"/>
              <a:t> and anatoxin-a.  If any other screening indicates the presence of a potential HAB, then laboratory analysis may be performed for other toxins. </a:t>
            </a:r>
          </a:p>
          <a:p>
            <a:endParaRPr lang="en-US" dirty="0"/>
          </a:p>
          <a:p>
            <a:r>
              <a:rPr lang="en-US" dirty="0"/>
              <a:t>DEP will make every effort to respond to reported suspected HABs as soon as possible.  In the event that resources are limited, the response actions will be prioritized based on potential risk to public health. 1. Drinking water sources. 2. Bathing beaches (PRBs). 3. Recreational waters without bathing beaches. 4. Waterbodies with a protective alert already in place. 5. Waterbodies not covered in the above. </a:t>
            </a:r>
          </a:p>
        </p:txBody>
      </p:sp>
      <p:sp>
        <p:nvSpPr>
          <p:cNvPr id="4" name="Slide Number Placeholder 3"/>
          <p:cNvSpPr>
            <a:spLocks noGrp="1"/>
          </p:cNvSpPr>
          <p:nvPr>
            <p:ph type="sldNum" sz="quarter" idx="5"/>
          </p:nvPr>
        </p:nvSpPr>
        <p:spPr/>
        <p:txBody>
          <a:bodyPr/>
          <a:lstStyle/>
          <a:p>
            <a:fld id="{BF6B3765-1535-41FB-A927-AAD2D1E85382}" type="slidenum">
              <a:rPr lang="en-US" smtClean="0"/>
              <a:t>18</a:t>
            </a:fld>
            <a:endParaRPr lang="en-US" dirty="0"/>
          </a:p>
        </p:txBody>
      </p:sp>
    </p:spTree>
    <p:extLst>
      <p:ext uri="{BB962C8B-B14F-4D97-AF65-F5344CB8AC3E}">
        <p14:creationId xmlns:p14="http://schemas.microsoft.com/office/powerpoint/2010/main" val="2201405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b" latinLnBrk="0" hangingPunct="1">
              <a:spcBef>
                <a:spcPts val="0"/>
              </a:spcBef>
              <a:spcAft>
                <a:spcPts val="0"/>
              </a:spcAft>
            </a:pPr>
            <a:r>
              <a:rPr lang="en-US" sz="1800" b="1" i="0" u="sng" strike="noStrike" kern="1200" dirty="0">
                <a:solidFill>
                  <a:srgbClr val="000000"/>
                </a:solidFill>
                <a:effectLst/>
                <a:highlight>
                  <a:srgbClr val="E8F0FC"/>
                </a:highlight>
                <a:latin typeface="Tw Cen MT" panose="020B0602020104020603" pitchFamily="34" charset="0"/>
              </a:rPr>
              <a:t>MCT Threshold</a:t>
            </a:r>
            <a:endParaRPr lang="en-US" sz="1800" b="0" i="0" u="none" strike="noStrike" dirty="0">
              <a:effectLst/>
              <a:highlight>
                <a:srgbClr val="E8F0FC"/>
              </a:highlight>
              <a:latin typeface="Arial" panose="020B0604020202020204" pitchFamily="34" charset="0"/>
            </a:endParaRPr>
          </a:p>
          <a:p>
            <a:pPr marL="0" algn="ctr" rtl="0" eaLnBrk="1" fontAlgn="b" latinLnBrk="0" hangingPunct="1">
              <a:spcBef>
                <a:spcPts val="0"/>
              </a:spcBef>
              <a:spcAft>
                <a:spcPts val="0"/>
              </a:spcAft>
            </a:pPr>
            <a:r>
              <a:rPr lang="en-US" sz="1800" b="1" i="0" u="sng" strike="noStrike" kern="1200" dirty="0">
                <a:solidFill>
                  <a:srgbClr val="000000"/>
                </a:solidFill>
                <a:effectLst/>
                <a:highlight>
                  <a:srgbClr val="E8F0FC"/>
                </a:highlight>
                <a:latin typeface="Tw Cen MT" panose="020B0602020104020603" pitchFamily="34" charset="0"/>
              </a:rPr>
              <a:t>#Samples</a:t>
            </a:r>
            <a:endParaRPr lang="en-US" sz="1800" b="0" i="0" u="none" strike="noStrike" dirty="0">
              <a:effectLst/>
              <a:highlight>
                <a:srgbClr val="E8F0FC"/>
              </a:highlight>
              <a:latin typeface="Arial" panose="020B0604020202020204" pitchFamily="34" charset="0"/>
            </a:endParaRPr>
          </a:p>
          <a:p>
            <a:pPr marL="0" algn="ctr" rtl="0" eaLnBrk="1" fontAlgn="b" latinLnBrk="0" hangingPunct="1">
              <a:spcBef>
                <a:spcPts val="0"/>
              </a:spcBef>
              <a:spcAft>
                <a:spcPts val="0"/>
              </a:spcAft>
            </a:pPr>
            <a:r>
              <a:rPr lang="en-US" sz="1800" b="0" i="0" u="none" strike="noStrike" kern="1200" dirty="0">
                <a:solidFill>
                  <a:srgbClr val="000000"/>
                </a:solidFill>
                <a:effectLst/>
                <a:highlight>
                  <a:srgbClr val="FFFFFF"/>
                </a:highlight>
                <a:latin typeface="Tw Cen MT" panose="020B0602020104020603" pitchFamily="34" charset="0"/>
              </a:rPr>
              <a:t>Less than 2 </a:t>
            </a:r>
            <a:r>
              <a:rPr lang="el-GR" sz="1800" b="0" i="0" u="none" strike="noStrike" kern="1200" dirty="0">
                <a:solidFill>
                  <a:srgbClr val="000000"/>
                </a:solidFill>
                <a:effectLst/>
                <a:highlight>
                  <a:srgbClr val="FFFFFF"/>
                </a:highlight>
                <a:latin typeface="Tw Cen MT" panose="020B0602020104020603" pitchFamily="34" charset="0"/>
              </a:rPr>
              <a:t>μ</a:t>
            </a:r>
            <a:r>
              <a:rPr lang="en-US" sz="1800" b="0" i="0" u="none" strike="noStrike" kern="1200" dirty="0">
                <a:solidFill>
                  <a:srgbClr val="000000"/>
                </a:solidFill>
                <a:effectLst/>
                <a:highlight>
                  <a:srgbClr val="FFFFFF"/>
                </a:highlight>
                <a:latin typeface="Tw Cen MT" panose="020B0602020104020603" pitchFamily="34" charset="0"/>
              </a:rPr>
              <a:t>g/L</a:t>
            </a:r>
            <a:endParaRPr lang="en-US" sz="1800" b="0" i="0" u="none" strike="noStrike" dirty="0">
              <a:effectLst/>
              <a:highlight>
                <a:srgbClr val="FFFFFF"/>
              </a:highlight>
              <a:latin typeface="Arial" panose="020B0604020202020204" pitchFamily="34" charset="0"/>
            </a:endParaRPr>
          </a:p>
          <a:p>
            <a:pPr marL="0" algn="ctr" rtl="0" eaLnBrk="1" fontAlgn="b" latinLnBrk="0" hangingPunct="1">
              <a:spcBef>
                <a:spcPts val="0"/>
              </a:spcBef>
              <a:spcAft>
                <a:spcPts val="0"/>
              </a:spcAft>
            </a:pPr>
            <a:r>
              <a:rPr lang="en-US" sz="1800" b="0" i="0" u="none" strike="noStrike" kern="1200" dirty="0">
                <a:solidFill>
                  <a:srgbClr val="000000"/>
                </a:solidFill>
                <a:effectLst/>
                <a:highlight>
                  <a:srgbClr val="FFFFFF"/>
                </a:highlight>
                <a:latin typeface="Tw Cen MT" panose="020B0602020104020603" pitchFamily="34" charset="0"/>
              </a:rPr>
              <a:t>396</a:t>
            </a:r>
            <a:endParaRPr lang="en-US" sz="1800" b="0" i="0" u="none" strike="noStrike" dirty="0">
              <a:effectLst/>
              <a:highlight>
                <a:srgbClr val="FFFFFF"/>
              </a:highlight>
              <a:latin typeface="Arial" panose="020B0604020202020204" pitchFamily="34" charset="0"/>
            </a:endParaRPr>
          </a:p>
          <a:p>
            <a:pPr marL="0" algn="ctr" rtl="0" eaLnBrk="1" fontAlgn="b" latinLnBrk="0" hangingPunct="1">
              <a:spcBef>
                <a:spcPts val="0"/>
              </a:spcBef>
              <a:spcAft>
                <a:spcPts val="0"/>
              </a:spcAft>
            </a:pPr>
            <a:r>
              <a:rPr lang="el-GR" sz="1800" b="0" i="0" u="none" strike="noStrike" kern="1200" dirty="0">
                <a:solidFill>
                  <a:srgbClr val="000000"/>
                </a:solidFill>
                <a:effectLst/>
                <a:highlight>
                  <a:srgbClr val="E8F0FC"/>
                </a:highlight>
                <a:latin typeface="Tw Cen MT" panose="020B0602020104020603" pitchFamily="34" charset="0"/>
              </a:rPr>
              <a:t>2 - 8 μ</a:t>
            </a:r>
            <a:r>
              <a:rPr lang="en-US" sz="1800" b="0" i="0" u="none" strike="noStrike" kern="1200" dirty="0">
                <a:solidFill>
                  <a:srgbClr val="000000"/>
                </a:solidFill>
                <a:effectLst/>
                <a:highlight>
                  <a:srgbClr val="E8F0FC"/>
                </a:highlight>
                <a:latin typeface="Tw Cen MT" panose="020B0602020104020603" pitchFamily="34" charset="0"/>
              </a:rPr>
              <a:t>g/L</a:t>
            </a:r>
            <a:endParaRPr lang="en-US" sz="1800" b="0" i="0" u="none" strike="noStrike" dirty="0">
              <a:effectLst/>
              <a:highlight>
                <a:srgbClr val="E8F0FC"/>
              </a:highlight>
              <a:latin typeface="Arial" panose="020B0604020202020204" pitchFamily="34" charset="0"/>
            </a:endParaRPr>
          </a:p>
          <a:p>
            <a:pPr marL="0" algn="ctr" rtl="0" eaLnBrk="1" fontAlgn="b" latinLnBrk="0" hangingPunct="1">
              <a:spcBef>
                <a:spcPts val="0"/>
              </a:spcBef>
              <a:spcAft>
                <a:spcPts val="0"/>
              </a:spcAft>
            </a:pPr>
            <a:r>
              <a:rPr lang="en-US" sz="1800" b="0" i="0" u="none" strike="noStrike" kern="1200" dirty="0">
                <a:solidFill>
                  <a:srgbClr val="000000"/>
                </a:solidFill>
                <a:effectLst/>
                <a:highlight>
                  <a:srgbClr val="E8F0FC"/>
                </a:highlight>
                <a:latin typeface="Tw Cen MT" panose="020B0602020104020603" pitchFamily="34" charset="0"/>
              </a:rPr>
              <a:t>61</a:t>
            </a:r>
            <a:endParaRPr lang="en-US" sz="1800" b="0" i="0" u="none" strike="noStrike" dirty="0">
              <a:effectLst/>
              <a:highlight>
                <a:srgbClr val="E8F0FC"/>
              </a:highlight>
              <a:latin typeface="Arial" panose="020B0604020202020204" pitchFamily="34" charset="0"/>
            </a:endParaRPr>
          </a:p>
          <a:p>
            <a:pPr marL="0" algn="ctr" rtl="0" eaLnBrk="1" fontAlgn="b" latinLnBrk="0" hangingPunct="1">
              <a:spcBef>
                <a:spcPts val="0"/>
              </a:spcBef>
              <a:spcAft>
                <a:spcPts val="0"/>
              </a:spcAft>
            </a:pPr>
            <a:r>
              <a:rPr lang="el-GR" sz="1800" b="0" i="0" u="none" strike="noStrike" kern="1200" dirty="0">
                <a:solidFill>
                  <a:srgbClr val="000000"/>
                </a:solidFill>
                <a:effectLst/>
                <a:highlight>
                  <a:srgbClr val="FFFFFF"/>
                </a:highlight>
                <a:latin typeface="Tw Cen MT" panose="020B0602020104020603" pitchFamily="34" charset="0"/>
              </a:rPr>
              <a:t>&gt;8 μ</a:t>
            </a:r>
            <a:r>
              <a:rPr lang="en-US" sz="1800" b="0" i="0" u="none" strike="noStrike" kern="1200" dirty="0">
                <a:solidFill>
                  <a:srgbClr val="000000"/>
                </a:solidFill>
                <a:effectLst/>
                <a:highlight>
                  <a:srgbClr val="FFFFFF"/>
                </a:highlight>
                <a:latin typeface="Tw Cen MT" panose="020B0602020104020603" pitchFamily="34" charset="0"/>
              </a:rPr>
              <a:t>g/L</a:t>
            </a:r>
            <a:endParaRPr lang="en-US" sz="1800" b="0" i="0" u="none" strike="noStrike" dirty="0">
              <a:effectLst/>
              <a:highlight>
                <a:srgbClr val="FFFFFF"/>
              </a:highlight>
              <a:latin typeface="Arial" panose="020B0604020202020204" pitchFamily="34" charset="0"/>
            </a:endParaRPr>
          </a:p>
          <a:p>
            <a:pPr marL="0" algn="ctr" rtl="0" eaLnBrk="1" fontAlgn="b" latinLnBrk="0" hangingPunct="1">
              <a:spcBef>
                <a:spcPts val="0"/>
              </a:spcBef>
              <a:spcAft>
                <a:spcPts val="0"/>
              </a:spcAft>
            </a:pPr>
            <a:r>
              <a:rPr lang="en-US" sz="1800" b="0" i="0" u="none" strike="noStrike" kern="1200" dirty="0">
                <a:solidFill>
                  <a:srgbClr val="000000"/>
                </a:solidFill>
                <a:effectLst/>
                <a:highlight>
                  <a:srgbClr val="FFFFFF"/>
                </a:highlight>
                <a:latin typeface="Tw Cen MT" panose="020B0602020104020603" pitchFamily="34" charset="0"/>
              </a:rPr>
              <a:t>13</a:t>
            </a:r>
            <a:endParaRPr lang="en-US" sz="1800" b="0" i="0" u="none" strike="noStrike" dirty="0">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30</a:t>
            </a:fld>
            <a:endParaRPr lang="en-US" dirty="0"/>
          </a:p>
        </p:txBody>
      </p:sp>
    </p:spTree>
    <p:extLst>
      <p:ext uri="{BB962C8B-B14F-4D97-AF65-F5344CB8AC3E}">
        <p14:creationId xmlns:p14="http://schemas.microsoft.com/office/powerpoint/2010/main" val="428807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ctr" rtl="0" eaLnBrk="1" fontAlgn="b" latinLnBrk="0" hangingPunct="1">
              <a:spcBef>
                <a:spcPts val="0"/>
              </a:spcBef>
              <a:spcAft>
                <a:spcPts val="0"/>
              </a:spcAft>
            </a:pPr>
            <a:r>
              <a:rPr lang="en-US" sz="1200" b="1" i="0" u="sng" strike="noStrike" kern="1200" dirty="0">
                <a:solidFill>
                  <a:srgbClr val="000000"/>
                </a:solidFill>
                <a:effectLst/>
                <a:highlight>
                  <a:srgbClr val="E9F6F1"/>
                </a:highlight>
                <a:latin typeface="Tw Cen MT" panose="020B0602020104020603" pitchFamily="34" charset="0"/>
              </a:rPr>
              <a:t>Cell Count Threshold</a:t>
            </a:r>
            <a:endParaRPr lang="en-US" sz="1100" b="0" i="0" u="none" strike="noStrike" dirty="0">
              <a:effectLst/>
              <a:highlight>
                <a:srgbClr val="E9F6F1"/>
              </a:highlight>
              <a:latin typeface="Arial" panose="020B0604020202020204" pitchFamily="34" charset="0"/>
            </a:endParaRPr>
          </a:p>
          <a:p>
            <a:pPr marL="0" algn="ctr" rtl="0" eaLnBrk="1" fontAlgn="b" latinLnBrk="0" hangingPunct="1">
              <a:spcBef>
                <a:spcPts val="0"/>
              </a:spcBef>
              <a:spcAft>
                <a:spcPts val="0"/>
              </a:spcAft>
            </a:pPr>
            <a:r>
              <a:rPr lang="en-US" sz="1200" b="1" i="0" u="sng" strike="noStrike" kern="1200" dirty="0">
                <a:solidFill>
                  <a:srgbClr val="000000"/>
                </a:solidFill>
                <a:effectLst/>
                <a:highlight>
                  <a:srgbClr val="E9F6F1"/>
                </a:highlight>
                <a:latin typeface="Tw Cen MT" panose="020B0602020104020603" pitchFamily="34" charset="0"/>
              </a:rPr>
              <a:t>Waterbodies with Confirmed Samples</a:t>
            </a:r>
            <a:endParaRPr lang="en-US" sz="1100" b="0" i="0" u="none" strike="noStrike" kern="1200" dirty="0">
              <a:solidFill>
                <a:schemeClr val="tx1"/>
              </a:solidFill>
              <a:effectLst/>
              <a:highlight>
                <a:srgbClr val="E9F6F1"/>
              </a:highlight>
              <a:latin typeface="Arial" panose="020B0604020202020204" pitchFamily="34" charset="0"/>
            </a:endParaRPr>
          </a:p>
          <a:p>
            <a:pPr marL="0" algn="ctr" rtl="0" eaLnBrk="1" fontAlgn="b" latinLnBrk="0" hangingPunct="1">
              <a:spcBef>
                <a:spcPts val="0"/>
              </a:spcBef>
              <a:spcAft>
                <a:spcPts val="0"/>
              </a:spcAft>
            </a:pPr>
            <a:r>
              <a:rPr lang="en-US" sz="1200" b="0" i="0" u="none" strike="noStrike" kern="1200" dirty="0">
                <a:solidFill>
                  <a:srgbClr val="000000"/>
                </a:solidFill>
                <a:effectLst/>
                <a:highlight>
                  <a:srgbClr val="FFFFFF"/>
                </a:highlight>
                <a:latin typeface="Tw Cen MT" panose="020B0602020104020603" pitchFamily="34" charset="0"/>
              </a:rPr>
              <a:t>Less than 20k</a:t>
            </a:r>
            <a:endParaRPr lang="en-US" sz="1100" b="0" i="0" u="none" strike="noStrike" dirty="0">
              <a:effectLst/>
              <a:highlight>
                <a:srgbClr val="FFFFFF"/>
              </a:highlight>
              <a:latin typeface="Arial" panose="020B0604020202020204" pitchFamily="34" charset="0"/>
            </a:endParaRPr>
          </a:p>
          <a:p>
            <a:pPr marL="0" algn="ctr" rtl="0" eaLnBrk="1" fontAlgn="b" latinLnBrk="0" hangingPunct="1">
              <a:spcBef>
                <a:spcPts val="0"/>
              </a:spcBef>
              <a:spcAft>
                <a:spcPts val="0"/>
              </a:spcAft>
            </a:pPr>
            <a:r>
              <a:rPr lang="en-US" sz="1200" b="0" i="0" u="none" strike="noStrike" kern="1200" dirty="0">
                <a:solidFill>
                  <a:srgbClr val="000000"/>
                </a:solidFill>
                <a:effectLst/>
                <a:highlight>
                  <a:srgbClr val="FFFFFF"/>
                </a:highlight>
                <a:latin typeface="Tw Cen MT" panose="020B0602020104020603" pitchFamily="34" charset="0"/>
              </a:rPr>
              <a:t>294</a:t>
            </a:r>
            <a:endParaRPr lang="en-US" sz="1100" b="0" i="0" u="none" strike="noStrike" dirty="0">
              <a:effectLst/>
              <a:highlight>
                <a:srgbClr val="FFFFFF"/>
              </a:highlight>
              <a:latin typeface="Arial" panose="020B0604020202020204" pitchFamily="34" charset="0"/>
            </a:endParaRPr>
          </a:p>
          <a:p>
            <a:pPr marL="0" algn="ctr" rtl="0" eaLnBrk="1" fontAlgn="b" latinLnBrk="0" hangingPunct="1">
              <a:spcBef>
                <a:spcPts val="0"/>
              </a:spcBef>
              <a:spcAft>
                <a:spcPts val="0"/>
              </a:spcAft>
            </a:pPr>
            <a:r>
              <a:rPr lang="en-US" sz="1200" b="0" i="0" u="none" strike="noStrike" kern="1200" dirty="0">
                <a:solidFill>
                  <a:srgbClr val="000000"/>
                </a:solidFill>
                <a:effectLst/>
                <a:highlight>
                  <a:srgbClr val="E9F6F1"/>
                </a:highlight>
                <a:latin typeface="Tw Cen MT" panose="020B0602020104020603" pitchFamily="34" charset="0"/>
              </a:rPr>
              <a:t>20k - 80k</a:t>
            </a:r>
            <a:endParaRPr lang="en-US" sz="1100" b="0" i="0" u="none" strike="noStrike" dirty="0">
              <a:effectLst/>
              <a:highlight>
                <a:srgbClr val="E9F6F1"/>
              </a:highlight>
              <a:latin typeface="Arial" panose="020B0604020202020204" pitchFamily="34" charset="0"/>
            </a:endParaRPr>
          </a:p>
          <a:p>
            <a:pPr marL="0" algn="ctr" rtl="0" eaLnBrk="1" fontAlgn="b" latinLnBrk="0" hangingPunct="1">
              <a:spcBef>
                <a:spcPts val="0"/>
              </a:spcBef>
              <a:spcAft>
                <a:spcPts val="0"/>
              </a:spcAft>
            </a:pPr>
            <a:r>
              <a:rPr lang="en-US" sz="1200" b="0" i="0" u="none" strike="noStrike" kern="1200" dirty="0">
                <a:solidFill>
                  <a:srgbClr val="000000"/>
                </a:solidFill>
                <a:effectLst/>
                <a:highlight>
                  <a:srgbClr val="E9F6F1"/>
                </a:highlight>
                <a:latin typeface="Tw Cen MT" panose="020B0602020104020603" pitchFamily="34" charset="0"/>
              </a:rPr>
              <a:t>100</a:t>
            </a:r>
            <a:endParaRPr lang="en-US" sz="1100" b="0" i="0" u="none" strike="noStrike" dirty="0">
              <a:effectLst/>
              <a:highlight>
                <a:srgbClr val="E9F6F1"/>
              </a:highlight>
              <a:latin typeface="Arial" panose="020B0604020202020204" pitchFamily="34" charset="0"/>
            </a:endParaRPr>
          </a:p>
          <a:p>
            <a:pPr marL="0" algn="ctr" rtl="0" eaLnBrk="1" fontAlgn="b" latinLnBrk="0" hangingPunct="1">
              <a:spcBef>
                <a:spcPts val="0"/>
              </a:spcBef>
              <a:spcAft>
                <a:spcPts val="0"/>
              </a:spcAft>
            </a:pPr>
            <a:r>
              <a:rPr lang="en-US" sz="1200" b="0" i="0" u="none" strike="noStrike" kern="1200" dirty="0">
                <a:solidFill>
                  <a:srgbClr val="000000"/>
                </a:solidFill>
                <a:effectLst/>
                <a:highlight>
                  <a:srgbClr val="FFFFFF"/>
                </a:highlight>
                <a:latin typeface="Tw Cen MT" panose="020B0602020104020603" pitchFamily="34" charset="0"/>
              </a:rPr>
              <a:t>&gt; 80k</a:t>
            </a:r>
            <a:endParaRPr lang="en-US" sz="1100" b="0" i="0" u="none" strike="noStrike" dirty="0">
              <a:effectLst/>
              <a:highlight>
                <a:srgbClr val="FFFFFF"/>
              </a:highlight>
              <a:latin typeface="Arial" panose="020B0604020202020204" pitchFamily="34" charset="0"/>
            </a:endParaRPr>
          </a:p>
          <a:p>
            <a:pPr marL="0" algn="ctr" rtl="0" eaLnBrk="1" fontAlgn="b" latinLnBrk="0" hangingPunct="1">
              <a:spcBef>
                <a:spcPts val="0"/>
              </a:spcBef>
              <a:spcAft>
                <a:spcPts val="0"/>
              </a:spcAft>
            </a:pPr>
            <a:r>
              <a:rPr lang="en-US" sz="1200" b="0" i="0" u="none" strike="noStrike" kern="1200" dirty="0">
                <a:solidFill>
                  <a:srgbClr val="000000"/>
                </a:solidFill>
                <a:effectLst/>
                <a:highlight>
                  <a:srgbClr val="FFFFFF"/>
                </a:highlight>
                <a:latin typeface="Tw Cen MT" panose="020B0602020104020603" pitchFamily="34" charset="0"/>
              </a:rPr>
              <a:t>76</a:t>
            </a:r>
            <a:endParaRPr lang="en-US" sz="1100" b="0" i="0" u="none" strike="noStrike" dirty="0">
              <a:effectLst/>
              <a:highlight>
                <a:srgbClr val="FFFFFF"/>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31</a:t>
            </a:fld>
            <a:endParaRPr lang="en-US" dirty="0"/>
          </a:p>
        </p:txBody>
      </p:sp>
    </p:spTree>
    <p:extLst>
      <p:ext uri="{BB962C8B-B14F-4D97-AF65-F5344CB8AC3E}">
        <p14:creationId xmlns:p14="http://schemas.microsoft.com/office/powerpoint/2010/main" val="143855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4/24/2024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4/24/2024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4/24/2024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4/24/2024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4/24/2024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4/24/2024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njcyanohabs@dep.nj.gov" TargetMode="External"/><Relationship Id="rId2" Type="http://schemas.openxmlformats.org/officeDocument/2006/relationships/hyperlink" Target="https://www.nj.gov/dep/hab/outreach-material.html#vids"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mailto:Emily.Mayer@dep.nj.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3">
            <a:alphaModFix amt="41000"/>
          </a:blip>
          <a:srcRect l="9091" t="3462" b="19929"/>
          <a:stretch/>
        </p:blipFill>
        <p:spPr>
          <a:xfrm>
            <a:off x="20" y="1"/>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209799" y="3694375"/>
            <a:ext cx="9144000" cy="754025"/>
          </a:xfrm>
        </p:spPr>
        <p:txBody>
          <a:bodyPr>
            <a:normAutofit fontScale="92500" lnSpcReduction="20000"/>
          </a:bodyPr>
          <a:lstStyle/>
          <a:p>
            <a:r>
              <a:rPr lang="en-US" dirty="0"/>
              <a:t>By: Emily Mayer, M.S.</a:t>
            </a:r>
            <a:br>
              <a:rPr lang="en-US" dirty="0"/>
            </a:br>
            <a:r>
              <a:rPr lang="en-US" dirty="0"/>
              <a:t>Research Scientist</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2209800" y="4464028"/>
            <a:ext cx="9144000" cy="1641490"/>
          </a:xfrm>
        </p:spPr>
        <p:txBody>
          <a:bodyPr>
            <a:normAutofit/>
          </a:bodyPr>
          <a:lstStyle/>
          <a:p>
            <a:r>
              <a:rPr lang="en-US" sz="6000" dirty="0"/>
              <a:t>2023 NJDEP HAB Strategy and Results</a:t>
            </a:r>
          </a:p>
        </p:txBody>
      </p:sp>
      <p:pic>
        <p:nvPicPr>
          <p:cNvPr id="4" name="Picture 3">
            <a:extLst>
              <a:ext uri="{FF2B5EF4-FFF2-40B4-BE49-F238E27FC236}">
                <a16:creationId xmlns:a16="http://schemas.microsoft.com/office/drawing/2014/main" id="{2D224897-A7BD-BE43-E783-9EE666F22637}"/>
              </a:ext>
            </a:extLst>
          </p:cNvPr>
          <p:cNvPicPr>
            <a:picLocks noChangeAspect="1"/>
          </p:cNvPicPr>
          <p:nvPr/>
        </p:nvPicPr>
        <p:blipFill>
          <a:blip r:embed="rId4"/>
          <a:stretch>
            <a:fillRect/>
          </a:stretch>
        </p:blipFill>
        <p:spPr>
          <a:xfrm>
            <a:off x="9288192" y="484632"/>
            <a:ext cx="2065607" cy="1975104"/>
          </a:xfrm>
          <a:prstGeom prst="rect">
            <a:avLst/>
          </a:prstGeom>
        </p:spPr>
      </p:pic>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8C90-1C7D-BA16-A919-2BD60311FC45}"/>
              </a:ext>
            </a:extLst>
          </p:cNvPr>
          <p:cNvSpPr>
            <a:spLocks noGrp="1"/>
          </p:cNvSpPr>
          <p:nvPr>
            <p:ph type="title"/>
          </p:nvPr>
        </p:nvSpPr>
        <p:spPr/>
        <p:txBody>
          <a:bodyPr/>
          <a:lstStyle/>
          <a:p>
            <a:r>
              <a:rPr lang="en-US" dirty="0"/>
              <a:t>Enumeration and Identification </a:t>
            </a:r>
          </a:p>
        </p:txBody>
      </p:sp>
      <p:pic>
        <p:nvPicPr>
          <p:cNvPr id="4" name="Content Placeholder 3">
            <a:extLst>
              <a:ext uri="{FF2B5EF4-FFF2-40B4-BE49-F238E27FC236}">
                <a16:creationId xmlns:a16="http://schemas.microsoft.com/office/drawing/2014/main" id="{233CB8BA-E540-9BAF-D238-4755D3681F2A}"/>
              </a:ext>
            </a:extLst>
          </p:cNvPr>
          <p:cNvPicPr>
            <a:picLocks noGrp="1" noChangeAspect="1"/>
          </p:cNvPicPr>
          <p:nvPr>
            <p:ph idx="1"/>
          </p:nvPr>
        </p:nvPicPr>
        <p:blipFill>
          <a:blip r:embed="rId2"/>
          <a:stretch>
            <a:fillRect/>
          </a:stretch>
        </p:blipFill>
        <p:spPr>
          <a:xfrm>
            <a:off x="1200835" y="1825625"/>
            <a:ext cx="10072905" cy="4351338"/>
          </a:xfrm>
          <a:prstGeom prst="rect">
            <a:avLst/>
          </a:prstGeom>
        </p:spPr>
      </p:pic>
      <p:sp>
        <p:nvSpPr>
          <p:cNvPr id="5" name="TextBox 4">
            <a:extLst>
              <a:ext uri="{FF2B5EF4-FFF2-40B4-BE49-F238E27FC236}">
                <a16:creationId xmlns:a16="http://schemas.microsoft.com/office/drawing/2014/main" id="{8D5F21A7-5149-DCD2-A0AE-B109BB3D00A1}"/>
              </a:ext>
            </a:extLst>
          </p:cNvPr>
          <p:cNvSpPr txBox="1"/>
          <p:nvPr/>
        </p:nvSpPr>
        <p:spPr>
          <a:xfrm>
            <a:off x="3801935" y="6311900"/>
            <a:ext cx="6096000" cy="230832"/>
          </a:xfrm>
          <a:prstGeom prst="rect">
            <a:avLst/>
          </a:prstGeom>
          <a:noFill/>
        </p:spPr>
        <p:txBody>
          <a:bodyPr wrap="square">
            <a:spAutoFit/>
          </a:bodyPr>
          <a:lstStyle/>
          <a:p>
            <a:r>
              <a:rPr lang="en-US" sz="900" dirty="0"/>
              <a:t>Image Source: https://www.sciencedirect.com/science/article/abs/pii/S0048969720371369</a:t>
            </a:r>
          </a:p>
        </p:txBody>
      </p:sp>
      <p:sp>
        <p:nvSpPr>
          <p:cNvPr id="7" name="TextBox 6">
            <a:extLst>
              <a:ext uri="{FF2B5EF4-FFF2-40B4-BE49-F238E27FC236}">
                <a16:creationId xmlns:a16="http://schemas.microsoft.com/office/drawing/2014/main" id="{87754BF1-DFCD-D5DD-BEB9-9B0FE65FD80F}"/>
              </a:ext>
            </a:extLst>
          </p:cNvPr>
          <p:cNvSpPr txBox="1"/>
          <p:nvPr/>
        </p:nvSpPr>
        <p:spPr>
          <a:xfrm>
            <a:off x="8226502" y="6176963"/>
            <a:ext cx="6094476" cy="369332"/>
          </a:xfrm>
          <a:prstGeom prst="rect">
            <a:avLst/>
          </a:prstGeom>
          <a:noFill/>
        </p:spPr>
        <p:txBody>
          <a:bodyPr wrap="square">
            <a:spAutoFit/>
          </a:bodyPr>
          <a:lstStyle/>
          <a:p>
            <a:r>
              <a:rPr lang="en-US" dirty="0"/>
              <a:t>Resource Use Efficiency (RUE) </a:t>
            </a:r>
          </a:p>
        </p:txBody>
      </p:sp>
    </p:spTree>
    <p:extLst>
      <p:ext uri="{BB962C8B-B14F-4D97-AF65-F5344CB8AC3E}">
        <p14:creationId xmlns:p14="http://schemas.microsoft.com/office/powerpoint/2010/main" val="194852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ACAEB-9112-76E3-F9BB-AE391B7797EC}"/>
              </a:ext>
            </a:extLst>
          </p:cNvPr>
          <p:cNvSpPr>
            <a:spLocks noGrp="1"/>
          </p:cNvSpPr>
          <p:nvPr>
            <p:ph type="title"/>
          </p:nvPr>
        </p:nvSpPr>
        <p:spPr/>
        <p:txBody>
          <a:bodyPr/>
          <a:lstStyle/>
          <a:p>
            <a:r>
              <a:rPr lang="en-US" dirty="0"/>
              <a:t>CAAS – Toxin Analysis</a:t>
            </a:r>
          </a:p>
        </p:txBody>
      </p:sp>
      <p:sp>
        <p:nvSpPr>
          <p:cNvPr id="3" name="Content Placeholder 2">
            <a:extLst>
              <a:ext uri="{FF2B5EF4-FFF2-40B4-BE49-F238E27FC236}">
                <a16:creationId xmlns:a16="http://schemas.microsoft.com/office/drawing/2014/main" id="{9F50E0E6-B393-70F8-8289-35A431C76734}"/>
              </a:ext>
            </a:extLst>
          </p:cNvPr>
          <p:cNvSpPr>
            <a:spLocks noGrp="1"/>
          </p:cNvSpPr>
          <p:nvPr>
            <p:ph idx="1"/>
          </p:nvPr>
        </p:nvSpPr>
        <p:spPr/>
        <p:txBody>
          <a:bodyPr/>
          <a:lstStyle/>
          <a:p>
            <a:r>
              <a:rPr lang="en-US" dirty="0"/>
              <a:t>Enzyme-Linked Immunosorbent Assay (ELISA) </a:t>
            </a:r>
          </a:p>
          <a:p>
            <a:r>
              <a:rPr lang="en-US" dirty="0"/>
              <a:t>EPA-Approved ELISA Method (EPA 546) for </a:t>
            </a:r>
            <a:br>
              <a:rPr lang="en-US" dirty="0"/>
            </a:br>
            <a:r>
              <a:rPr lang="en-US" dirty="0"/>
              <a:t>toxin analysis </a:t>
            </a:r>
          </a:p>
          <a:p>
            <a:r>
              <a:rPr lang="en-US" dirty="0"/>
              <a:t>Eurofins </a:t>
            </a:r>
            <a:r>
              <a:rPr lang="en-US" dirty="0" err="1"/>
              <a:t>Abraxis</a:t>
            </a:r>
            <a:r>
              <a:rPr lang="en-US" dirty="0"/>
              <a:t> brand: </a:t>
            </a:r>
          </a:p>
          <a:p>
            <a:pPr lvl="1"/>
            <a:r>
              <a:rPr lang="en-US" dirty="0"/>
              <a:t>Cyanotoxin analysis of </a:t>
            </a:r>
            <a:r>
              <a:rPr lang="en-US" dirty="0" err="1"/>
              <a:t>microcystins</a:t>
            </a:r>
            <a:r>
              <a:rPr lang="en-US" dirty="0"/>
              <a:t>, anatoxin-a,</a:t>
            </a:r>
            <a:br>
              <a:rPr lang="en-US" dirty="0"/>
            </a:br>
            <a:r>
              <a:rPr lang="en-US" dirty="0"/>
              <a:t> </a:t>
            </a:r>
            <a:r>
              <a:rPr lang="en-US" dirty="0" err="1"/>
              <a:t>cylindrospermopsin</a:t>
            </a:r>
            <a:r>
              <a:rPr lang="en-US" dirty="0"/>
              <a:t>, and saxitoxin</a:t>
            </a:r>
          </a:p>
          <a:p>
            <a:pPr lvl="1"/>
            <a:r>
              <a:rPr lang="en-US" dirty="0"/>
              <a:t>Microcystin is the most common toxin screened for</a:t>
            </a:r>
          </a:p>
          <a:p>
            <a:pPr lvl="1"/>
            <a:r>
              <a:rPr lang="en-US" dirty="0"/>
              <a:t>+Additional toxins screened</a:t>
            </a:r>
          </a:p>
          <a:p>
            <a:pPr marL="457200" lvl="1" indent="0">
              <a:buNone/>
            </a:pPr>
            <a:endParaRPr lang="en-US" dirty="0"/>
          </a:p>
        </p:txBody>
      </p:sp>
      <p:pic>
        <p:nvPicPr>
          <p:cNvPr id="4" name="Picture 3">
            <a:extLst>
              <a:ext uri="{FF2B5EF4-FFF2-40B4-BE49-F238E27FC236}">
                <a16:creationId xmlns:a16="http://schemas.microsoft.com/office/drawing/2014/main" id="{9D32ABC4-1CAB-F804-EB4C-AF8256D4BE52}"/>
              </a:ext>
            </a:extLst>
          </p:cNvPr>
          <p:cNvPicPr>
            <a:picLocks noChangeAspect="1"/>
          </p:cNvPicPr>
          <p:nvPr/>
        </p:nvPicPr>
        <p:blipFill>
          <a:blip r:embed="rId3"/>
          <a:stretch>
            <a:fillRect/>
          </a:stretch>
        </p:blipFill>
        <p:spPr>
          <a:xfrm>
            <a:off x="8354416" y="1758530"/>
            <a:ext cx="3493311" cy="3834716"/>
          </a:xfrm>
          <a:prstGeom prst="rect">
            <a:avLst/>
          </a:prstGeom>
        </p:spPr>
      </p:pic>
    </p:spTree>
    <p:extLst>
      <p:ext uri="{BB962C8B-B14F-4D97-AF65-F5344CB8AC3E}">
        <p14:creationId xmlns:p14="http://schemas.microsoft.com/office/powerpoint/2010/main" val="275979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DA6C5-BD5A-B34B-6311-35495B063899}"/>
              </a:ext>
            </a:extLst>
          </p:cNvPr>
          <p:cNvPicPr>
            <a:picLocks noGrp="1" noChangeAspect="1"/>
          </p:cNvPicPr>
          <p:nvPr>
            <p:ph idx="1"/>
          </p:nvPr>
        </p:nvPicPr>
        <p:blipFill rotWithShape="1">
          <a:blip r:embed="rId2"/>
          <a:srcRect b="2024"/>
          <a:stretch/>
        </p:blipFill>
        <p:spPr>
          <a:xfrm>
            <a:off x="3394416" y="149953"/>
            <a:ext cx="5403168" cy="6558094"/>
          </a:xfrm>
        </p:spPr>
      </p:pic>
    </p:spTree>
    <p:extLst>
      <p:ext uri="{BB962C8B-B14F-4D97-AF65-F5344CB8AC3E}">
        <p14:creationId xmlns:p14="http://schemas.microsoft.com/office/powerpoint/2010/main" val="4104826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C9F7B-CAFE-4AB4-4A3B-8EFD0A2F394F}"/>
              </a:ext>
            </a:extLst>
          </p:cNvPr>
          <p:cNvSpPr>
            <a:spLocks noGrp="1"/>
          </p:cNvSpPr>
          <p:nvPr>
            <p:ph type="title"/>
          </p:nvPr>
        </p:nvSpPr>
        <p:spPr/>
        <p:txBody>
          <a:bodyPr/>
          <a:lstStyle/>
          <a:p>
            <a:r>
              <a:rPr lang="en-US" dirty="0"/>
              <a:t>Guidance Values</a:t>
            </a:r>
          </a:p>
        </p:txBody>
      </p:sp>
      <p:sp>
        <p:nvSpPr>
          <p:cNvPr id="3" name="Content Placeholder 2">
            <a:extLst>
              <a:ext uri="{FF2B5EF4-FFF2-40B4-BE49-F238E27FC236}">
                <a16:creationId xmlns:a16="http://schemas.microsoft.com/office/drawing/2014/main" id="{CD882FBF-8D6E-20B9-4CA2-D0AE504F0415}"/>
              </a:ext>
            </a:extLst>
          </p:cNvPr>
          <p:cNvSpPr>
            <a:spLocks noGrp="1"/>
          </p:cNvSpPr>
          <p:nvPr>
            <p:ph idx="1"/>
          </p:nvPr>
        </p:nvSpPr>
        <p:spPr/>
        <p:txBody>
          <a:bodyPr/>
          <a:lstStyle/>
          <a:p>
            <a:r>
              <a:rPr lang="en-US" dirty="0"/>
              <a:t>DEP recommends the following guidance values for recreational exposure to individual cyanotoxins:   </a:t>
            </a:r>
            <a:br>
              <a:rPr lang="en-US" dirty="0"/>
            </a:br>
            <a:endParaRPr lang="en-US" dirty="0"/>
          </a:p>
          <a:p>
            <a:pPr lvl="1"/>
            <a:r>
              <a:rPr lang="en-US" dirty="0" err="1"/>
              <a:t>Microcystins</a:t>
            </a:r>
            <a:r>
              <a:rPr lang="en-US" dirty="0"/>
              <a:t> (as total including microcystin –LR and other detectable congeners): 2 </a:t>
            </a:r>
            <a:r>
              <a:rPr lang="el-GR" dirty="0"/>
              <a:t>μ</a:t>
            </a:r>
            <a:r>
              <a:rPr lang="en-US" dirty="0"/>
              <a:t>g/L </a:t>
            </a:r>
          </a:p>
          <a:p>
            <a:pPr lvl="1"/>
            <a:r>
              <a:rPr lang="en-US" dirty="0"/>
              <a:t> </a:t>
            </a:r>
            <a:r>
              <a:rPr lang="en-US" dirty="0" err="1"/>
              <a:t>Cylindrospermopsin</a:t>
            </a:r>
            <a:r>
              <a:rPr lang="en-US" dirty="0"/>
              <a:t>: 5 </a:t>
            </a:r>
            <a:r>
              <a:rPr lang="el-GR" dirty="0"/>
              <a:t>μ</a:t>
            </a:r>
            <a:r>
              <a:rPr lang="en-US" dirty="0"/>
              <a:t>g/L </a:t>
            </a:r>
          </a:p>
          <a:p>
            <a:pPr lvl="1"/>
            <a:r>
              <a:rPr lang="en-US" dirty="0"/>
              <a:t>Anatoxin-a:  15 </a:t>
            </a:r>
            <a:r>
              <a:rPr lang="el-GR" dirty="0"/>
              <a:t>μ</a:t>
            </a:r>
            <a:r>
              <a:rPr lang="en-US" dirty="0"/>
              <a:t>g/L </a:t>
            </a:r>
          </a:p>
          <a:p>
            <a:pPr lvl="1"/>
            <a:r>
              <a:rPr lang="en-US" dirty="0"/>
              <a:t>Saxitoxin: 0.6 </a:t>
            </a:r>
            <a:r>
              <a:rPr lang="el-GR" dirty="0"/>
              <a:t>μ</a:t>
            </a:r>
            <a:r>
              <a:rPr lang="en-US" dirty="0"/>
              <a:t>g/L </a:t>
            </a:r>
          </a:p>
        </p:txBody>
      </p:sp>
    </p:spTree>
    <p:extLst>
      <p:ext uri="{BB962C8B-B14F-4D97-AF65-F5344CB8AC3E}">
        <p14:creationId xmlns:p14="http://schemas.microsoft.com/office/powerpoint/2010/main" val="212384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43E5F-FC67-1AB3-3C48-6F922F5EEA50}"/>
              </a:ext>
            </a:extLst>
          </p:cNvPr>
          <p:cNvPicPr>
            <a:picLocks noChangeAspect="1"/>
          </p:cNvPicPr>
          <p:nvPr/>
        </p:nvPicPr>
        <p:blipFill>
          <a:blip r:embed="rId2"/>
          <a:stretch>
            <a:fillRect/>
          </a:stretch>
        </p:blipFill>
        <p:spPr>
          <a:xfrm>
            <a:off x="8602869" y="154496"/>
            <a:ext cx="3432205" cy="4471416"/>
          </a:xfrm>
          <a:prstGeom prst="rect">
            <a:avLst/>
          </a:prstGeom>
        </p:spPr>
      </p:pic>
      <p:sp>
        <p:nvSpPr>
          <p:cNvPr id="2" name="Title 1">
            <a:extLst>
              <a:ext uri="{FF2B5EF4-FFF2-40B4-BE49-F238E27FC236}">
                <a16:creationId xmlns:a16="http://schemas.microsoft.com/office/drawing/2014/main" id="{D7BDDA7A-BC51-FF5D-C53E-11E6A5EC23A9}"/>
              </a:ext>
            </a:extLst>
          </p:cNvPr>
          <p:cNvSpPr>
            <a:spLocks noGrp="1"/>
          </p:cNvSpPr>
          <p:nvPr>
            <p:ph type="title"/>
          </p:nvPr>
        </p:nvSpPr>
        <p:spPr/>
        <p:txBody>
          <a:bodyPr/>
          <a:lstStyle/>
          <a:p>
            <a:r>
              <a:rPr lang="en-US" dirty="0"/>
              <a:t>HAB Expert Team</a:t>
            </a:r>
          </a:p>
        </p:txBody>
      </p:sp>
      <p:pic>
        <p:nvPicPr>
          <p:cNvPr id="5" name="Content Placeholder 4">
            <a:extLst>
              <a:ext uri="{FF2B5EF4-FFF2-40B4-BE49-F238E27FC236}">
                <a16:creationId xmlns:a16="http://schemas.microsoft.com/office/drawing/2014/main" id="{EA8E5771-57D7-6199-8DB0-66A0A6949BC7}"/>
              </a:ext>
            </a:extLst>
          </p:cNvPr>
          <p:cNvPicPr>
            <a:picLocks noGrp="1" noChangeAspect="1"/>
          </p:cNvPicPr>
          <p:nvPr>
            <p:ph idx="1"/>
          </p:nvPr>
        </p:nvPicPr>
        <p:blipFill>
          <a:blip r:embed="rId3"/>
          <a:stretch>
            <a:fillRect/>
          </a:stretch>
        </p:blipFill>
        <p:spPr>
          <a:xfrm>
            <a:off x="5995416" y="3547826"/>
            <a:ext cx="4610549" cy="2945049"/>
          </a:xfrm>
        </p:spPr>
      </p:pic>
      <p:sp>
        <p:nvSpPr>
          <p:cNvPr id="3" name="Content Placeholder 2">
            <a:extLst>
              <a:ext uri="{FF2B5EF4-FFF2-40B4-BE49-F238E27FC236}">
                <a16:creationId xmlns:a16="http://schemas.microsoft.com/office/drawing/2014/main" id="{2293031E-4741-C415-610A-12F824EE717F}"/>
              </a:ext>
            </a:extLst>
          </p:cNvPr>
          <p:cNvSpPr txBox="1">
            <a:spLocks/>
          </p:cNvSpPr>
          <p:nvPr/>
        </p:nvSpPr>
        <p:spPr>
          <a:xfrm>
            <a:off x="1120000" y="1825625"/>
            <a:ext cx="10233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Consultants, academia, researchers, etc. </a:t>
            </a:r>
          </a:p>
          <a:p>
            <a:r>
              <a:rPr lang="en-US" dirty="0"/>
              <a:t>Provide guidance to DEP on HAB prevention, </a:t>
            </a:r>
            <a:br>
              <a:rPr lang="en-US" dirty="0"/>
            </a:br>
            <a:r>
              <a:rPr lang="en-US" dirty="0"/>
              <a:t>mitigation and management for NJ lakes </a:t>
            </a:r>
            <a:br>
              <a:rPr lang="en-US" dirty="0"/>
            </a:br>
            <a:r>
              <a:rPr lang="en-US" dirty="0"/>
              <a:t>and other waterbodies. </a:t>
            </a:r>
          </a:p>
          <a:p>
            <a:r>
              <a:rPr lang="en-US" dirty="0"/>
              <a:t>Prevention and treatment of </a:t>
            </a:r>
            <a:br>
              <a:rPr lang="en-US" dirty="0"/>
            </a:br>
            <a:r>
              <a:rPr lang="en-US" dirty="0"/>
              <a:t>HABs, review HAB and water </a:t>
            </a:r>
            <a:br>
              <a:rPr lang="en-US" dirty="0"/>
            </a:br>
            <a:r>
              <a:rPr lang="en-US" dirty="0"/>
              <a:t>quality data, and develop </a:t>
            </a:r>
            <a:br>
              <a:rPr lang="en-US" dirty="0"/>
            </a:br>
            <a:r>
              <a:rPr lang="en-US" dirty="0"/>
              <a:t>guidance documents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176020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68F5-7434-3CDF-91BE-98D12045EDDB}"/>
              </a:ext>
            </a:extLst>
          </p:cNvPr>
          <p:cNvSpPr>
            <a:spLocks noGrp="1"/>
          </p:cNvSpPr>
          <p:nvPr>
            <p:ph type="title"/>
          </p:nvPr>
        </p:nvSpPr>
        <p:spPr/>
        <p:txBody>
          <a:bodyPr/>
          <a:lstStyle/>
          <a:p>
            <a:r>
              <a:rPr lang="en-US" dirty="0"/>
              <a:t>Reporting a HAB</a:t>
            </a:r>
          </a:p>
        </p:txBody>
      </p:sp>
      <p:sp>
        <p:nvSpPr>
          <p:cNvPr id="3" name="Content Placeholder 2">
            <a:extLst>
              <a:ext uri="{FF2B5EF4-FFF2-40B4-BE49-F238E27FC236}">
                <a16:creationId xmlns:a16="http://schemas.microsoft.com/office/drawing/2014/main" id="{D258340B-8078-EE80-BD81-2B4DE3329644}"/>
              </a:ext>
            </a:extLst>
          </p:cNvPr>
          <p:cNvSpPr>
            <a:spLocks noGrp="1"/>
          </p:cNvSpPr>
          <p:nvPr>
            <p:ph idx="1"/>
          </p:nvPr>
        </p:nvSpPr>
        <p:spPr/>
        <p:txBody>
          <a:bodyPr>
            <a:normAutofit fontScale="92500" lnSpcReduction="20000"/>
          </a:bodyPr>
          <a:lstStyle/>
          <a:p>
            <a:r>
              <a:rPr lang="en-US" dirty="0"/>
              <a:t>WARN-DEP, email, volunteer monitoring </a:t>
            </a:r>
            <a:br>
              <a:rPr lang="en-US" dirty="0"/>
            </a:br>
            <a:r>
              <a:rPr lang="en-US" dirty="0"/>
              <a:t>or HAB app </a:t>
            </a:r>
          </a:p>
          <a:p>
            <a:r>
              <a:rPr lang="en-US" dirty="0"/>
              <a:t>Partners must wear gloves provided by BFBM </a:t>
            </a:r>
            <a:br>
              <a:rPr lang="en-US" dirty="0"/>
            </a:br>
            <a:r>
              <a:rPr lang="en-US" dirty="0"/>
              <a:t>when collecting measurements</a:t>
            </a:r>
          </a:p>
          <a:p>
            <a:r>
              <a:rPr lang="en-US" dirty="0"/>
              <a:t>Reports of suspected HABs via the public </a:t>
            </a:r>
            <a:br>
              <a:rPr lang="en-US" dirty="0"/>
            </a:br>
            <a:r>
              <a:rPr lang="en-US" dirty="0"/>
              <a:t>survey123 reporting app</a:t>
            </a:r>
          </a:p>
          <a:p>
            <a:r>
              <a:rPr lang="en-US" dirty="0"/>
              <a:t>Submit </a:t>
            </a:r>
            <a:r>
              <a:rPr lang="en-US" u="sng" dirty="0"/>
              <a:t>phycocyanin </a:t>
            </a:r>
            <a:r>
              <a:rPr lang="en-US" dirty="0"/>
              <a:t>and </a:t>
            </a:r>
            <a:br>
              <a:rPr lang="en-US" dirty="0"/>
            </a:br>
            <a:r>
              <a:rPr lang="en-US" u="sng" dirty="0"/>
              <a:t>temperature measurements </a:t>
            </a:r>
            <a:r>
              <a:rPr lang="en-US" dirty="0"/>
              <a:t>through the app</a:t>
            </a:r>
          </a:p>
          <a:p>
            <a:pPr lvl="1"/>
            <a:r>
              <a:rPr lang="en-US" dirty="0"/>
              <a:t>Entered in comment section as the </a:t>
            </a:r>
            <a:r>
              <a:rPr lang="en-US" u="sng" dirty="0"/>
              <a:t>first items</a:t>
            </a:r>
          </a:p>
          <a:p>
            <a:r>
              <a:rPr lang="en-US" dirty="0"/>
              <a:t>Investigation through DWMS/BFBM staff </a:t>
            </a:r>
          </a:p>
          <a:p>
            <a:pPr lvl="1"/>
            <a:r>
              <a:rPr lang="en-US" dirty="0"/>
              <a:t>HAB Coordinator:</a:t>
            </a:r>
          </a:p>
          <a:p>
            <a:pPr lvl="2"/>
            <a:r>
              <a:rPr lang="en-US" dirty="0"/>
              <a:t>Monitoring will be prioritized based on risk to public health</a:t>
            </a:r>
          </a:p>
          <a:p>
            <a:pPr marL="457200" lvl="1" indent="0">
              <a:buNone/>
            </a:pPr>
            <a:endParaRPr lang="en-US" dirty="0"/>
          </a:p>
        </p:txBody>
      </p:sp>
      <p:pic>
        <p:nvPicPr>
          <p:cNvPr id="5" name="Picture 4">
            <a:extLst>
              <a:ext uri="{FF2B5EF4-FFF2-40B4-BE49-F238E27FC236}">
                <a16:creationId xmlns:a16="http://schemas.microsoft.com/office/drawing/2014/main" id="{A549071A-62FB-9975-2A0E-B5A2FF8A9A40}"/>
              </a:ext>
            </a:extLst>
          </p:cNvPr>
          <p:cNvPicPr>
            <a:picLocks noChangeAspect="1"/>
          </p:cNvPicPr>
          <p:nvPr/>
        </p:nvPicPr>
        <p:blipFill>
          <a:blip r:embed="rId2"/>
          <a:stretch>
            <a:fillRect/>
          </a:stretch>
        </p:blipFill>
        <p:spPr>
          <a:xfrm>
            <a:off x="8669168" y="365125"/>
            <a:ext cx="2402832" cy="3196133"/>
          </a:xfrm>
          <a:prstGeom prst="rect">
            <a:avLst/>
          </a:prstGeom>
        </p:spPr>
      </p:pic>
      <p:pic>
        <p:nvPicPr>
          <p:cNvPr id="7" name="Picture 6">
            <a:extLst>
              <a:ext uri="{FF2B5EF4-FFF2-40B4-BE49-F238E27FC236}">
                <a16:creationId xmlns:a16="http://schemas.microsoft.com/office/drawing/2014/main" id="{9B451AA8-C8D2-91EA-985B-9422D5523240}"/>
              </a:ext>
            </a:extLst>
          </p:cNvPr>
          <p:cNvPicPr>
            <a:picLocks noChangeAspect="1"/>
          </p:cNvPicPr>
          <p:nvPr/>
        </p:nvPicPr>
        <p:blipFill>
          <a:blip r:embed="rId3"/>
          <a:stretch>
            <a:fillRect/>
          </a:stretch>
        </p:blipFill>
        <p:spPr>
          <a:xfrm>
            <a:off x="8669168" y="3691004"/>
            <a:ext cx="2402832" cy="2620896"/>
          </a:xfrm>
          <a:prstGeom prst="rect">
            <a:avLst/>
          </a:prstGeom>
        </p:spPr>
      </p:pic>
    </p:spTree>
    <p:extLst>
      <p:ext uri="{BB962C8B-B14F-4D97-AF65-F5344CB8AC3E}">
        <p14:creationId xmlns:p14="http://schemas.microsoft.com/office/powerpoint/2010/main" val="330553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8480-0297-3D0B-9507-866D093DED13}"/>
              </a:ext>
            </a:extLst>
          </p:cNvPr>
          <p:cNvSpPr>
            <a:spLocks noGrp="1"/>
          </p:cNvSpPr>
          <p:nvPr>
            <p:ph type="title"/>
          </p:nvPr>
        </p:nvSpPr>
        <p:spPr/>
        <p:txBody>
          <a:bodyPr/>
          <a:lstStyle/>
          <a:p>
            <a:r>
              <a:rPr lang="en-US" dirty="0"/>
              <a:t>All Divisions Working Together</a:t>
            </a:r>
          </a:p>
        </p:txBody>
      </p:sp>
      <p:pic>
        <p:nvPicPr>
          <p:cNvPr id="5" name="Content Placeholder 4" descr="A water drop and a map&#10;&#10;Description automatically generated">
            <a:extLst>
              <a:ext uri="{FF2B5EF4-FFF2-40B4-BE49-F238E27FC236}">
                <a16:creationId xmlns:a16="http://schemas.microsoft.com/office/drawing/2014/main" id="{ED1C551E-2864-7228-E044-3564799E667B}"/>
              </a:ext>
            </a:extLst>
          </p:cNvPr>
          <p:cNvPicPr>
            <a:picLocks noGrp="1" noChangeAspect="1"/>
          </p:cNvPicPr>
          <p:nvPr>
            <p:ph idx="1"/>
          </p:nvPr>
        </p:nvPicPr>
        <p:blipFill>
          <a:blip r:embed="rId2"/>
          <a:stretch>
            <a:fillRect/>
          </a:stretch>
        </p:blipFill>
        <p:spPr>
          <a:xfrm>
            <a:off x="8273957" y="2207200"/>
            <a:ext cx="2211964" cy="2211964"/>
          </a:xfrm>
        </p:spPr>
      </p:pic>
      <p:pic>
        <p:nvPicPr>
          <p:cNvPr id="7" name="Picture 6" descr="A yellow and green shield with a tree and text&#10;&#10;Description automatically generated">
            <a:extLst>
              <a:ext uri="{FF2B5EF4-FFF2-40B4-BE49-F238E27FC236}">
                <a16:creationId xmlns:a16="http://schemas.microsoft.com/office/drawing/2014/main" id="{CE0FF112-07F7-82BB-1390-42941D830A49}"/>
              </a:ext>
            </a:extLst>
          </p:cNvPr>
          <p:cNvPicPr>
            <a:picLocks noChangeAspect="1"/>
          </p:cNvPicPr>
          <p:nvPr/>
        </p:nvPicPr>
        <p:blipFill>
          <a:blip r:embed="rId3"/>
          <a:stretch>
            <a:fillRect/>
          </a:stretch>
        </p:blipFill>
        <p:spPr>
          <a:xfrm>
            <a:off x="6163723" y="2332162"/>
            <a:ext cx="1766508" cy="2356799"/>
          </a:xfrm>
          <a:prstGeom prst="rect">
            <a:avLst/>
          </a:prstGeom>
        </p:spPr>
      </p:pic>
      <p:pic>
        <p:nvPicPr>
          <p:cNvPr id="9" name="Picture 8" descr="A logo with a bird and deer&#10;&#10;Description automatically generated">
            <a:extLst>
              <a:ext uri="{FF2B5EF4-FFF2-40B4-BE49-F238E27FC236}">
                <a16:creationId xmlns:a16="http://schemas.microsoft.com/office/drawing/2014/main" id="{A53883E5-2AA7-300E-9615-9C76C90F07C6}"/>
              </a:ext>
            </a:extLst>
          </p:cNvPr>
          <p:cNvPicPr>
            <a:picLocks noChangeAspect="1"/>
          </p:cNvPicPr>
          <p:nvPr/>
        </p:nvPicPr>
        <p:blipFill>
          <a:blip r:embed="rId4"/>
          <a:stretch>
            <a:fillRect/>
          </a:stretch>
        </p:blipFill>
        <p:spPr>
          <a:xfrm>
            <a:off x="1082574" y="2220162"/>
            <a:ext cx="2211963" cy="2186041"/>
          </a:xfrm>
          <a:prstGeom prst="rect">
            <a:avLst/>
          </a:prstGeom>
        </p:spPr>
      </p:pic>
      <p:pic>
        <p:nvPicPr>
          <p:cNvPr id="11" name="Picture 10" descr="A logo with a bird and a wave&#10;&#10;Description automatically generated">
            <a:extLst>
              <a:ext uri="{FF2B5EF4-FFF2-40B4-BE49-F238E27FC236}">
                <a16:creationId xmlns:a16="http://schemas.microsoft.com/office/drawing/2014/main" id="{B8DC0212-4F74-4B79-78C6-2E9F8E30F860}"/>
              </a:ext>
            </a:extLst>
          </p:cNvPr>
          <p:cNvPicPr>
            <a:picLocks noChangeAspect="1"/>
          </p:cNvPicPr>
          <p:nvPr/>
        </p:nvPicPr>
        <p:blipFill>
          <a:blip r:embed="rId5"/>
          <a:stretch>
            <a:fillRect/>
          </a:stretch>
        </p:blipFill>
        <p:spPr>
          <a:xfrm>
            <a:off x="3683157" y="2207200"/>
            <a:ext cx="2091946" cy="2186041"/>
          </a:xfrm>
          <a:prstGeom prst="rect">
            <a:avLst/>
          </a:prstGeom>
        </p:spPr>
      </p:pic>
      <p:sp>
        <p:nvSpPr>
          <p:cNvPr id="13" name="TextBox 12">
            <a:extLst>
              <a:ext uri="{FF2B5EF4-FFF2-40B4-BE49-F238E27FC236}">
                <a16:creationId xmlns:a16="http://schemas.microsoft.com/office/drawing/2014/main" id="{343CF41E-16B7-00D9-4CFF-59CD65A318C3}"/>
              </a:ext>
            </a:extLst>
          </p:cNvPr>
          <p:cNvSpPr txBox="1"/>
          <p:nvPr/>
        </p:nvSpPr>
        <p:spPr>
          <a:xfrm>
            <a:off x="3116485" y="4583034"/>
            <a:ext cx="6094476" cy="2031325"/>
          </a:xfrm>
          <a:prstGeom prst="rect">
            <a:avLst/>
          </a:prstGeom>
          <a:noFill/>
        </p:spPr>
        <p:txBody>
          <a:bodyPr wrap="square">
            <a:spAutoFit/>
          </a:bodyPr>
          <a:lstStyle/>
          <a:p>
            <a:pPr algn="just"/>
            <a:r>
              <a:rPr lang="en-US" dirty="0"/>
              <a:t>Partners include: local health departments, state and local park authorities, DEP’s Division of Fish and Wildlife personnel for Wildlife Management Areas, DEP’s Water Compliance and Enforcement program, DSR, academia, Water Suppliers with surface water supplies, USGS, Rutgers Cooperative Extension, lake associations, watershed associations, DEP Watershed Ambassadors, and volunteers. </a:t>
            </a:r>
          </a:p>
        </p:txBody>
      </p:sp>
    </p:spTree>
    <p:extLst>
      <p:ext uri="{BB962C8B-B14F-4D97-AF65-F5344CB8AC3E}">
        <p14:creationId xmlns:p14="http://schemas.microsoft.com/office/powerpoint/2010/main" val="314111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DE9C8-AAA6-4508-7CEF-9A6501FB6E30}"/>
              </a:ext>
            </a:extLst>
          </p:cNvPr>
          <p:cNvSpPr>
            <a:spLocks noGrp="1"/>
          </p:cNvSpPr>
          <p:nvPr>
            <p:ph type="title"/>
          </p:nvPr>
        </p:nvSpPr>
        <p:spPr/>
        <p:txBody>
          <a:bodyPr/>
          <a:lstStyle/>
          <a:p>
            <a:r>
              <a:rPr lang="en-US" dirty="0"/>
              <a:t>HAB Dashboard </a:t>
            </a:r>
          </a:p>
        </p:txBody>
      </p:sp>
      <p:pic>
        <p:nvPicPr>
          <p:cNvPr id="4" name="Content Placeholder 3">
            <a:extLst>
              <a:ext uri="{FF2B5EF4-FFF2-40B4-BE49-F238E27FC236}">
                <a16:creationId xmlns:a16="http://schemas.microsoft.com/office/drawing/2014/main" id="{43AEAE86-BF44-590D-E493-CF5A0B35F53B}"/>
              </a:ext>
            </a:extLst>
          </p:cNvPr>
          <p:cNvPicPr>
            <a:picLocks noGrp="1" noChangeAspect="1"/>
          </p:cNvPicPr>
          <p:nvPr>
            <p:ph idx="1"/>
          </p:nvPr>
        </p:nvPicPr>
        <p:blipFill>
          <a:blip r:embed="rId2"/>
          <a:stretch>
            <a:fillRect/>
          </a:stretch>
        </p:blipFill>
        <p:spPr>
          <a:xfrm>
            <a:off x="1660630" y="1825625"/>
            <a:ext cx="9153315" cy="4351338"/>
          </a:xfrm>
        </p:spPr>
      </p:pic>
    </p:spTree>
    <p:extLst>
      <p:ext uri="{BB962C8B-B14F-4D97-AF65-F5344CB8AC3E}">
        <p14:creationId xmlns:p14="http://schemas.microsoft.com/office/powerpoint/2010/main" val="92866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01E6-3BDC-62F8-E147-0D84C1F8ACBC}"/>
              </a:ext>
            </a:extLst>
          </p:cNvPr>
          <p:cNvSpPr>
            <a:spLocks noGrp="1"/>
          </p:cNvSpPr>
          <p:nvPr>
            <p:ph type="title"/>
          </p:nvPr>
        </p:nvSpPr>
        <p:spPr/>
        <p:txBody>
          <a:bodyPr/>
          <a:lstStyle/>
          <a:p>
            <a:r>
              <a:rPr lang="en-US" dirty="0"/>
              <a:t>Tools in the toolbox</a:t>
            </a:r>
          </a:p>
        </p:txBody>
      </p:sp>
      <p:pic>
        <p:nvPicPr>
          <p:cNvPr id="4" name="Picture 3">
            <a:extLst>
              <a:ext uri="{FF2B5EF4-FFF2-40B4-BE49-F238E27FC236}">
                <a16:creationId xmlns:a16="http://schemas.microsoft.com/office/drawing/2014/main" id="{85816A16-D663-6F41-255C-65C398DFFD94}"/>
              </a:ext>
            </a:extLst>
          </p:cNvPr>
          <p:cNvPicPr>
            <a:picLocks noChangeAspect="1"/>
          </p:cNvPicPr>
          <p:nvPr/>
        </p:nvPicPr>
        <p:blipFill rotWithShape="1">
          <a:blip r:embed="rId3" cstate="print"/>
          <a:srcRect l="1741" t="2901" r="721" b="2805"/>
          <a:stretch/>
        </p:blipFill>
        <p:spPr bwMode="auto">
          <a:xfrm>
            <a:off x="8108853" y="2017502"/>
            <a:ext cx="3839497" cy="1782624"/>
          </a:xfrm>
          <a:prstGeom prst="rect">
            <a:avLst/>
          </a:prstGeom>
          <a:ln>
            <a:noFill/>
          </a:ln>
          <a:extLst>
            <a:ext uri="{53640926-AAD7-44D8-BBD7-CCE9431645EC}">
              <a14:shadowObscured xmlns:a14="http://schemas.microsoft.com/office/drawing/2010/main"/>
            </a:ext>
          </a:extLst>
        </p:spPr>
      </p:pic>
      <p:pic>
        <p:nvPicPr>
          <p:cNvPr id="5" name="Picture 4" descr="A screenshot of a computer&#10;&#10;Description automatically generated">
            <a:extLst>
              <a:ext uri="{FF2B5EF4-FFF2-40B4-BE49-F238E27FC236}">
                <a16:creationId xmlns:a16="http://schemas.microsoft.com/office/drawing/2014/main" id="{812C526C-C216-3650-6913-57AB0737845E}"/>
              </a:ext>
            </a:extLst>
          </p:cNvPr>
          <p:cNvPicPr>
            <a:picLocks noChangeAspect="1"/>
          </p:cNvPicPr>
          <p:nvPr/>
        </p:nvPicPr>
        <p:blipFill rotWithShape="1">
          <a:blip r:embed="rId4">
            <a:extLst>
              <a:ext uri="{28A0092B-C50C-407E-A947-70E740481C1C}">
                <a14:useLocalDpi xmlns:a14="http://schemas.microsoft.com/office/drawing/2010/main" val="0"/>
              </a:ext>
            </a:extLst>
          </a:blip>
          <a:srcRect l="24097" t="26867" r="25571" b="10527"/>
          <a:stretch/>
        </p:blipFill>
        <p:spPr bwMode="auto">
          <a:xfrm>
            <a:off x="8016407" y="3919455"/>
            <a:ext cx="4024391" cy="28158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C1DBD78-45B7-C796-9883-37A00DAB8090}"/>
              </a:ext>
            </a:extLst>
          </p:cNvPr>
          <p:cNvPicPr>
            <a:picLocks noChangeAspect="1"/>
          </p:cNvPicPr>
          <p:nvPr/>
        </p:nvPicPr>
        <p:blipFill rotWithShape="1">
          <a:blip r:embed="rId5">
            <a:extLst>
              <a:ext uri="{28A0092B-C50C-407E-A947-70E740481C1C}">
                <a14:useLocalDpi xmlns:a14="http://schemas.microsoft.com/office/drawing/2010/main" val="0"/>
              </a:ext>
            </a:extLst>
          </a:blip>
          <a:srcRect l="17186" r="26414" b="7500"/>
          <a:stretch/>
        </p:blipFill>
        <p:spPr bwMode="auto">
          <a:xfrm>
            <a:off x="3285116" y="1805592"/>
            <a:ext cx="2915901" cy="268993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3A8655A-7FD3-B776-B4DC-F648B38A44D3}"/>
              </a:ext>
            </a:extLst>
          </p:cNvPr>
          <p:cNvPicPr>
            <a:picLocks noChangeAspect="1"/>
          </p:cNvPicPr>
          <p:nvPr/>
        </p:nvPicPr>
        <p:blipFill>
          <a:blip r:embed="rId6"/>
          <a:stretch>
            <a:fillRect/>
          </a:stretch>
        </p:blipFill>
        <p:spPr>
          <a:xfrm>
            <a:off x="1276305" y="1514690"/>
            <a:ext cx="1426588" cy="1914310"/>
          </a:xfrm>
          <a:prstGeom prst="rect">
            <a:avLst/>
          </a:prstGeom>
        </p:spPr>
      </p:pic>
      <p:pic>
        <p:nvPicPr>
          <p:cNvPr id="8" name="Picture 7">
            <a:extLst>
              <a:ext uri="{FF2B5EF4-FFF2-40B4-BE49-F238E27FC236}">
                <a16:creationId xmlns:a16="http://schemas.microsoft.com/office/drawing/2014/main" id="{C2E390A2-9CE5-1241-A3C0-F54A547F1B46}"/>
              </a:ext>
            </a:extLst>
          </p:cNvPr>
          <p:cNvPicPr>
            <a:picLocks noChangeAspect="1"/>
          </p:cNvPicPr>
          <p:nvPr/>
        </p:nvPicPr>
        <p:blipFill>
          <a:blip r:embed="rId7"/>
          <a:stretch>
            <a:fillRect/>
          </a:stretch>
        </p:blipFill>
        <p:spPr>
          <a:xfrm>
            <a:off x="6589869" y="3855012"/>
            <a:ext cx="1255885" cy="1975275"/>
          </a:xfrm>
          <a:prstGeom prst="rect">
            <a:avLst/>
          </a:prstGeom>
        </p:spPr>
      </p:pic>
      <p:pic>
        <p:nvPicPr>
          <p:cNvPr id="9" name="Picture 8">
            <a:extLst>
              <a:ext uri="{FF2B5EF4-FFF2-40B4-BE49-F238E27FC236}">
                <a16:creationId xmlns:a16="http://schemas.microsoft.com/office/drawing/2014/main" id="{E75B5F2A-C03A-3B41-DC66-F79A9C18BF70}"/>
              </a:ext>
            </a:extLst>
          </p:cNvPr>
          <p:cNvPicPr>
            <a:picLocks noChangeAspect="1"/>
          </p:cNvPicPr>
          <p:nvPr/>
        </p:nvPicPr>
        <p:blipFill>
          <a:blip r:embed="rId8"/>
          <a:stretch>
            <a:fillRect/>
          </a:stretch>
        </p:blipFill>
        <p:spPr>
          <a:xfrm>
            <a:off x="6303472" y="2179528"/>
            <a:ext cx="1518036" cy="1518036"/>
          </a:xfrm>
          <a:prstGeom prst="rect">
            <a:avLst/>
          </a:prstGeom>
        </p:spPr>
      </p:pic>
      <p:pic>
        <p:nvPicPr>
          <p:cNvPr id="3" name="Picture 2">
            <a:extLst>
              <a:ext uri="{FF2B5EF4-FFF2-40B4-BE49-F238E27FC236}">
                <a16:creationId xmlns:a16="http://schemas.microsoft.com/office/drawing/2014/main" id="{CCB22B20-5D8A-CAA8-5E48-520037EB725D}"/>
              </a:ext>
            </a:extLst>
          </p:cNvPr>
          <p:cNvPicPr>
            <a:picLocks noChangeAspect="1"/>
          </p:cNvPicPr>
          <p:nvPr/>
        </p:nvPicPr>
        <p:blipFill>
          <a:blip r:embed="rId9"/>
          <a:stretch>
            <a:fillRect/>
          </a:stretch>
        </p:blipFill>
        <p:spPr>
          <a:xfrm>
            <a:off x="589335" y="3429000"/>
            <a:ext cx="2575984" cy="2827300"/>
          </a:xfrm>
          <a:prstGeom prst="rect">
            <a:avLst/>
          </a:prstGeom>
        </p:spPr>
      </p:pic>
      <p:pic>
        <p:nvPicPr>
          <p:cNvPr id="10" name="Picture 9">
            <a:extLst>
              <a:ext uri="{FF2B5EF4-FFF2-40B4-BE49-F238E27FC236}">
                <a16:creationId xmlns:a16="http://schemas.microsoft.com/office/drawing/2014/main" id="{3FC26C9F-B9A5-D9ED-C945-F200C2E9D7CB}"/>
              </a:ext>
            </a:extLst>
          </p:cNvPr>
          <p:cNvPicPr>
            <a:picLocks noChangeAspect="1"/>
          </p:cNvPicPr>
          <p:nvPr/>
        </p:nvPicPr>
        <p:blipFill>
          <a:blip r:embed="rId10"/>
          <a:stretch>
            <a:fillRect/>
          </a:stretch>
        </p:blipFill>
        <p:spPr>
          <a:xfrm>
            <a:off x="3264321" y="4610426"/>
            <a:ext cx="3205751" cy="2145350"/>
          </a:xfrm>
          <a:prstGeom prst="rect">
            <a:avLst/>
          </a:prstGeom>
        </p:spPr>
      </p:pic>
      <p:pic>
        <p:nvPicPr>
          <p:cNvPr id="12" name="Picture 11">
            <a:extLst>
              <a:ext uri="{FF2B5EF4-FFF2-40B4-BE49-F238E27FC236}">
                <a16:creationId xmlns:a16="http://schemas.microsoft.com/office/drawing/2014/main" id="{373C6F68-78B2-7371-DC86-5B0ABCD943F3}"/>
              </a:ext>
            </a:extLst>
          </p:cNvPr>
          <p:cNvPicPr>
            <a:picLocks noChangeAspect="1"/>
          </p:cNvPicPr>
          <p:nvPr/>
        </p:nvPicPr>
        <p:blipFill rotWithShape="1">
          <a:blip r:embed="rId11"/>
          <a:srcRect t="5890" r="3142" b="5683"/>
          <a:stretch/>
        </p:blipFill>
        <p:spPr>
          <a:xfrm>
            <a:off x="9253527" y="317111"/>
            <a:ext cx="1550147" cy="1440467"/>
          </a:xfrm>
          <a:prstGeom prst="rect">
            <a:avLst/>
          </a:prstGeom>
        </p:spPr>
      </p:pic>
    </p:spTree>
    <p:extLst>
      <p:ext uri="{BB962C8B-B14F-4D97-AF65-F5344CB8AC3E}">
        <p14:creationId xmlns:p14="http://schemas.microsoft.com/office/powerpoint/2010/main" val="167294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97202-8324-76E3-D79A-43CDC478523E}"/>
              </a:ext>
            </a:extLst>
          </p:cNvPr>
          <p:cNvSpPr>
            <a:spLocks noGrp="1"/>
          </p:cNvSpPr>
          <p:nvPr>
            <p:ph type="title"/>
          </p:nvPr>
        </p:nvSpPr>
        <p:spPr/>
        <p:txBody>
          <a:bodyPr/>
          <a:lstStyle/>
          <a:p>
            <a:r>
              <a:rPr lang="en-US" dirty="0"/>
              <a:t>Tiered Alert System</a:t>
            </a:r>
          </a:p>
        </p:txBody>
      </p:sp>
      <p:pic>
        <p:nvPicPr>
          <p:cNvPr id="4" name="Content Placeholder 3">
            <a:extLst>
              <a:ext uri="{FF2B5EF4-FFF2-40B4-BE49-F238E27FC236}">
                <a16:creationId xmlns:a16="http://schemas.microsoft.com/office/drawing/2014/main" id="{CD77C945-43B1-EB05-2C13-76DF99F26924}"/>
              </a:ext>
            </a:extLst>
          </p:cNvPr>
          <p:cNvPicPr>
            <a:picLocks noGrp="1" noChangeAspect="1"/>
          </p:cNvPicPr>
          <p:nvPr>
            <p:ph idx="1"/>
          </p:nvPr>
        </p:nvPicPr>
        <p:blipFill>
          <a:blip r:embed="rId2"/>
          <a:stretch>
            <a:fillRect/>
          </a:stretch>
        </p:blipFill>
        <p:spPr>
          <a:xfrm>
            <a:off x="2113788" y="1351224"/>
            <a:ext cx="7964424" cy="5387699"/>
          </a:xfrm>
          <a:prstGeom prst="rect">
            <a:avLst/>
          </a:prstGeom>
        </p:spPr>
      </p:pic>
    </p:spTree>
    <p:extLst>
      <p:ext uri="{BB962C8B-B14F-4D97-AF65-F5344CB8AC3E}">
        <p14:creationId xmlns:p14="http://schemas.microsoft.com/office/powerpoint/2010/main" val="3612478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06C0-5A35-2EB6-1C20-3F18354B1656}"/>
              </a:ext>
            </a:extLst>
          </p:cNvPr>
          <p:cNvSpPr>
            <a:spLocks noGrp="1"/>
          </p:cNvSpPr>
          <p:nvPr>
            <p:ph type="title"/>
          </p:nvPr>
        </p:nvSpPr>
        <p:spPr/>
        <p:txBody>
          <a:bodyPr/>
          <a:lstStyle/>
          <a:p>
            <a:r>
              <a:rPr lang="en-US" dirty="0"/>
              <a:t>NJDEP HAB Strategy </a:t>
            </a:r>
          </a:p>
        </p:txBody>
      </p:sp>
      <p:sp>
        <p:nvSpPr>
          <p:cNvPr id="3" name="Content Placeholder 2">
            <a:extLst>
              <a:ext uri="{FF2B5EF4-FFF2-40B4-BE49-F238E27FC236}">
                <a16:creationId xmlns:a16="http://schemas.microsoft.com/office/drawing/2014/main" id="{804BEFF6-DE9E-05A7-490B-BA067A64271C}"/>
              </a:ext>
            </a:extLst>
          </p:cNvPr>
          <p:cNvSpPr>
            <a:spLocks noGrp="1"/>
          </p:cNvSpPr>
          <p:nvPr>
            <p:ph idx="1"/>
          </p:nvPr>
        </p:nvSpPr>
        <p:spPr/>
        <p:txBody>
          <a:bodyPr/>
          <a:lstStyle/>
          <a:p>
            <a:r>
              <a:rPr lang="en-US" u="sng" dirty="0"/>
              <a:t>Primary focus is:</a:t>
            </a:r>
          </a:p>
          <a:p>
            <a:r>
              <a:rPr lang="en-US" dirty="0"/>
              <a:t>Statewide approach to respond to cyanobacterial HABs </a:t>
            </a:r>
          </a:p>
          <a:p>
            <a:r>
              <a:rPr lang="en-US" dirty="0"/>
              <a:t>Freshwater recreational waters and sources of drinking water. </a:t>
            </a:r>
          </a:p>
          <a:p>
            <a:r>
              <a:rPr lang="en-US" dirty="0"/>
              <a:t>Protection of human health (risks associated with cyanobacteria and related toxins)</a:t>
            </a:r>
          </a:p>
          <a:p>
            <a:r>
              <a:rPr lang="en-US" dirty="0"/>
              <a:t>Some information and recommendations regarding exposure:</a:t>
            </a:r>
          </a:p>
          <a:p>
            <a:pPr lvl="1"/>
            <a:r>
              <a:rPr lang="en-US" dirty="0"/>
              <a:t>domestic animals (pets), livestock, and wildlife, as well. </a:t>
            </a:r>
          </a:p>
        </p:txBody>
      </p:sp>
      <p:pic>
        <p:nvPicPr>
          <p:cNvPr id="4" name="Picture 3">
            <a:extLst>
              <a:ext uri="{FF2B5EF4-FFF2-40B4-BE49-F238E27FC236}">
                <a16:creationId xmlns:a16="http://schemas.microsoft.com/office/drawing/2014/main" id="{B9DB9902-7EB9-B155-16E4-B4F1D49BA4AB}"/>
              </a:ext>
            </a:extLst>
          </p:cNvPr>
          <p:cNvPicPr>
            <a:picLocks noChangeAspect="1"/>
          </p:cNvPicPr>
          <p:nvPr/>
        </p:nvPicPr>
        <p:blipFill>
          <a:blip r:embed="rId2"/>
          <a:stretch>
            <a:fillRect/>
          </a:stretch>
        </p:blipFill>
        <p:spPr>
          <a:xfrm>
            <a:off x="8961664" y="365125"/>
            <a:ext cx="2628900" cy="1743075"/>
          </a:xfrm>
          <a:prstGeom prst="rect">
            <a:avLst/>
          </a:prstGeom>
        </p:spPr>
      </p:pic>
    </p:spTree>
    <p:extLst>
      <p:ext uri="{BB962C8B-B14F-4D97-AF65-F5344CB8AC3E}">
        <p14:creationId xmlns:p14="http://schemas.microsoft.com/office/powerpoint/2010/main" val="3003811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A2A2E6-35AD-CB03-D577-197D72DA7358}"/>
              </a:ext>
            </a:extLst>
          </p:cNvPr>
          <p:cNvPicPr>
            <a:picLocks noGrp="1" noChangeAspect="1"/>
          </p:cNvPicPr>
          <p:nvPr>
            <p:ph idx="1"/>
          </p:nvPr>
        </p:nvPicPr>
        <p:blipFill>
          <a:blip r:embed="rId2"/>
          <a:stretch>
            <a:fillRect/>
          </a:stretch>
        </p:blipFill>
        <p:spPr>
          <a:xfrm>
            <a:off x="560101" y="457200"/>
            <a:ext cx="11071798" cy="5687568"/>
          </a:xfrm>
          <a:prstGeom prst="rect">
            <a:avLst/>
          </a:prstGeom>
        </p:spPr>
      </p:pic>
    </p:spTree>
    <p:extLst>
      <p:ext uri="{BB962C8B-B14F-4D97-AF65-F5344CB8AC3E}">
        <p14:creationId xmlns:p14="http://schemas.microsoft.com/office/powerpoint/2010/main" val="3453448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14C1-9210-82B7-AED1-A7E1E6E5D8BF}"/>
              </a:ext>
            </a:extLst>
          </p:cNvPr>
          <p:cNvSpPr>
            <a:spLocks noGrp="1"/>
          </p:cNvSpPr>
          <p:nvPr>
            <p:ph type="title"/>
          </p:nvPr>
        </p:nvSpPr>
        <p:spPr/>
        <p:txBody>
          <a:bodyPr/>
          <a:lstStyle/>
          <a:p>
            <a:r>
              <a:rPr lang="en-US" dirty="0"/>
              <a:t>Phycocyanin Meter Loan Program </a:t>
            </a:r>
          </a:p>
        </p:txBody>
      </p:sp>
      <p:sp>
        <p:nvSpPr>
          <p:cNvPr id="3" name="Content Placeholder 2">
            <a:extLst>
              <a:ext uri="{FF2B5EF4-FFF2-40B4-BE49-F238E27FC236}">
                <a16:creationId xmlns:a16="http://schemas.microsoft.com/office/drawing/2014/main" id="{B1831D5E-3D4A-05F0-EAB5-B888BA4981FA}"/>
              </a:ext>
            </a:extLst>
          </p:cNvPr>
          <p:cNvSpPr>
            <a:spLocks noGrp="1"/>
          </p:cNvSpPr>
          <p:nvPr>
            <p:ph idx="1"/>
          </p:nvPr>
        </p:nvSpPr>
        <p:spPr/>
        <p:txBody>
          <a:bodyPr/>
          <a:lstStyle/>
          <a:p>
            <a:r>
              <a:rPr lang="en-US" dirty="0"/>
              <a:t>Partners can submit their data to the HAB app</a:t>
            </a:r>
          </a:p>
          <a:p>
            <a:r>
              <a:rPr lang="en-US" dirty="0"/>
              <a:t>Given an SOP guide to provide guidance and support during the use of the meter. </a:t>
            </a:r>
          </a:p>
          <a:p>
            <a:r>
              <a:rPr lang="en-US" dirty="0"/>
              <a:t>Helps support our HAB response</a:t>
            </a:r>
          </a:p>
          <a:p>
            <a:r>
              <a:rPr lang="en-US" dirty="0">
                <a:hlinkClick r:id="rId2"/>
              </a:rPr>
              <a:t>https://www.nj.gov/dep/hab/outreach-material.html#vids</a:t>
            </a:r>
            <a:r>
              <a:rPr lang="en-US" dirty="0"/>
              <a:t> </a:t>
            </a:r>
          </a:p>
          <a:p>
            <a:r>
              <a:rPr lang="en-US" u="sng" dirty="0"/>
              <a:t>For meter requests contact:</a:t>
            </a:r>
            <a:r>
              <a:rPr lang="fr-FR" u="sng" dirty="0"/>
              <a:t> </a:t>
            </a:r>
            <a:r>
              <a:rPr lang="fr-FR" dirty="0">
                <a:hlinkClick r:id="rId3"/>
              </a:rPr>
              <a:t>njcyanohabs@dep.nj.gov</a:t>
            </a:r>
            <a:endParaRPr lang="fr-FR" dirty="0"/>
          </a:p>
          <a:p>
            <a:pPr marL="0" indent="0">
              <a:buNone/>
            </a:pPr>
            <a:endParaRPr lang="en-US" dirty="0"/>
          </a:p>
        </p:txBody>
      </p:sp>
      <p:pic>
        <p:nvPicPr>
          <p:cNvPr id="4" name="Picture 3">
            <a:extLst>
              <a:ext uri="{FF2B5EF4-FFF2-40B4-BE49-F238E27FC236}">
                <a16:creationId xmlns:a16="http://schemas.microsoft.com/office/drawing/2014/main" id="{18C6C393-EB3B-3C66-CE15-51E8B59D53CF}"/>
              </a:ext>
            </a:extLst>
          </p:cNvPr>
          <p:cNvPicPr>
            <a:picLocks noChangeAspect="1"/>
          </p:cNvPicPr>
          <p:nvPr/>
        </p:nvPicPr>
        <p:blipFill>
          <a:blip r:embed="rId4"/>
          <a:stretch>
            <a:fillRect/>
          </a:stretch>
        </p:blipFill>
        <p:spPr>
          <a:xfrm rot="1155751">
            <a:off x="10162716" y="3271794"/>
            <a:ext cx="1671732" cy="2629325"/>
          </a:xfrm>
          <a:prstGeom prst="rect">
            <a:avLst/>
          </a:prstGeom>
        </p:spPr>
      </p:pic>
      <p:pic>
        <p:nvPicPr>
          <p:cNvPr id="6" name="Picture 5">
            <a:extLst>
              <a:ext uri="{FF2B5EF4-FFF2-40B4-BE49-F238E27FC236}">
                <a16:creationId xmlns:a16="http://schemas.microsoft.com/office/drawing/2014/main" id="{51C2331B-3409-1B76-E3AA-B6503E92A316}"/>
              </a:ext>
            </a:extLst>
          </p:cNvPr>
          <p:cNvPicPr>
            <a:picLocks noChangeAspect="1"/>
          </p:cNvPicPr>
          <p:nvPr/>
        </p:nvPicPr>
        <p:blipFill>
          <a:blip r:embed="rId5"/>
          <a:stretch>
            <a:fillRect/>
          </a:stretch>
        </p:blipFill>
        <p:spPr>
          <a:xfrm>
            <a:off x="5300472" y="4751905"/>
            <a:ext cx="1591056" cy="2005510"/>
          </a:xfrm>
          <a:prstGeom prst="rect">
            <a:avLst/>
          </a:prstGeom>
        </p:spPr>
      </p:pic>
    </p:spTree>
    <p:extLst>
      <p:ext uri="{BB962C8B-B14F-4D97-AF65-F5344CB8AC3E}">
        <p14:creationId xmlns:p14="http://schemas.microsoft.com/office/powerpoint/2010/main" val="2208587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5ADC543-B512-2086-0A8B-275BE20D2B30}"/>
              </a:ext>
            </a:extLst>
          </p:cNvPr>
          <p:cNvPicPr>
            <a:picLocks noGrp="1" noChangeAspect="1"/>
          </p:cNvPicPr>
          <p:nvPr>
            <p:ph idx="1"/>
          </p:nvPr>
        </p:nvPicPr>
        <p:blipFill>
          <a:blip r:embed="rId2"/>
          <a:stretch>
            <a:fillRect/>
          </a:stretch>
        </p:blipFill>
        <p:spPr>
          <a:xfrm>
            <a:off x="2097919" y="773787"/>
            <a:ext cx="7996162" cy="5117544"/>
          </a:xfrm>
        </p:spPr>
      </p:pic>
    </p:spTree>
    <p:extLst>
      <p:ext uri="{BB962C8B-B14F-4D97-AF65-F5344CB8AC3E}">
        <p14:creationId xmlns:p14="http://schemas.microsoft.com/office/powerpoint/2010/main" val="68354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6D7A-EA93-F754-2D64-3458E0E9963F}"/>
              </a:ext>
            </a:extLst>
          </p:cNvPr>
          <p:cNvSpPr>
            <a:spLocks noGrp="1"/>
          </p:cNvSpPr>
          <p:nvPr>
            <p:ph type="title"/>
          </p:nvPr>
        </p:nvSpPr>
        <p:spPr/>
        <p:txBody>
          <a:bodyPr/>
          <a:lstStyle/>
          <a:p>
            <a:r>
              <a:rPr lang="en-US" dirty="0"/>
              <a:t>2023 HAB Annual Summary </a:t>
            </a:r>
          </a:p>
        </p:txBody>
      </p:sp>
      <p:sp>
        <p:nvSpPr>
          <p:cNvPr id="3" name="Content Placeholder 2">
            <a:extLst>
              <a:ext uri="{FF2B5EF4-FFF2-40B4-BE49-F238E27FC236}">
                <a16:creationId xmlns:a16="http://schemas.microsoft.com/office/drawing/2014/main" id="{E8C6F0E4-715E-56E5-761C-38AE0DEC0924}"/>
              </a:ext>
            </a:extLst>
          </p:cNvPr>
          <p:cNvSpPr>
            <a:spLocks noGrp="1"/>
          </p:cNvSpPr>
          <p:nvPr>
            <p:ph idx="1"/>
          </p:nvPr>
        </p:nvSpPr>
        <p:spPr/>
        <p:txBody>
          <a:bodyPr/>
          <a:lstStyle/>
          <a:p>
            <a:r>
              <a:rPr lang="en-US" u="sng" dirty="0"/>
              <a:t>2024 HAB Strategy updates</a:t>
            </a:r>
            <a:r>
              <a:rPr lang="en-US" dirty="0"/>
              <a:t>: in progress  </a:t>
            </a:r>
          </a:p>
          <a:p>
            <a:r>
              <a:rPr lang="en-US" u="sng" dirty="0"/>
              <a:t>Final report</a:t>
            </a:r>
            <a:r>
              <a:rPr lang="en-US" dirty="0"/>
              <a:t>: currently in review</a:t>
            </a:r>
          </a:p>
        </p:txBody>
      </p:sp>
      <p:pic>
        <p:nvPicPr>
          <p:cNvPr id="5" name="Picture 4">
            <a:extLst>
              <a:ext uri="{FF2B5EF4-FFF2-40B4-BE49-F238E27FC236}">
                <a16:creationId xmlns:a16="http://schemas.microsoft.com/office/drawing/2014/main" id="{1F3B0668-7DF1-8232-6E09-012A2AFAFC10}"/>
              </a:ext>
            </a:extLst>
          </p:cNvPr>
          <p:cNvPicPr>
            <a:picLocks noChangeAspect="1"/>
          </p:cNvPicPr>
          <p:nvPr/>
        </p:nvPicPr>
        <p:blipFill rotWithShape="1">
          <a:blip r:embed="rId2"/>
          <a:srcRect t="11823" b="10230"/>
          <a:stretch/>
        </p:blipFill>
        <p:spPr>
          <a:xfrm>
            <a:off x="2614930" y="2998839"/>
            <a:ext cx="6962140" cy="3391720"/>
          </a:xfrm>
          <a:prstGeom prst="rect">
            <a:avLst/>
          </a:prstGeom>
        </p:spPr>
      </p:pic>
    </p:spTree>
    <p:extLst>
      <p:ext uri="{BB962C8B-B14F-4D97-AF65-F5344CB8AC3E}">
        <p14:creationId xmlns:p14="http://schemas.microsoft.com/office/powerpoint/2010/main" val="3131161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0C2FA0-9707-0AA4-251C-F1FC41E1F136}"/>
              </a:ext>
            </a:extLst>
          </p:cNvPr>
          <p:cNvPicPr>
            <a:picLocks noGrp="1" noChangeAspect="1"/>
          </p:cNvPicPr>
          <p:nvPr>
            <p:ph idx="1"/>
          </p:nvPr>
        </p:nvPicPr>
        <p:blipFill>
          <a:blip r:embed="rId2"/>
          <a:stretch>
            <a:fillRect/>
          </a:stretch>
        </p:blipFill>
        <p:spPr>
          <a:xfrm>
            <a:off x="1591711" y="159432"/>
            <a:ext cx="9008578" cy="6539135"/>
          </a:xfrm>
          <a:prstGeom prst="rect">
            <a:avLst/>
          </a:prstGeom>
        </p:spPr>
      </p:pic>
    </p:spTree>
    <p:extLst>
      <p:ext uri="{BB962C8B-B14F-4D97-AF65-F5344CB8AC3E}">
        <p14:creationId xmlns:p14="http://schemas.microsoft.com/office/powerpoint/2010/main" val="3672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759B9A-F067-9856-5520-6DEFF5697B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4320" y="75060"/>
            <a:ext cx="5183360" cy="6707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8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096E-074D-9B2B-36A4-212F5CC89752}"/>
              </a:ext>
            </a:extLst>
          </p:cNvPr>
          <p:cNvSpPr>
            <a:spLocks noGrp="1"/>
          </p:cNvSpPr>
          <p:nvPr>
            <p:ph type="title"/>
          </p:nvPr>
        </p:nvSpPr>
        <p:spPr/>
        <p:txBody>
          <a:bodyPr/>
          <a:lstStyle/>
          <a:p>
            <a:r>
              <a:rPr lang="en-US" dirty="0"/>
              <a:t>2023 HAB Season</a:t>
            </a:r>
          </a:p>
        </p:txBody>
      </p:sp>
      <p:pic>
        <p:nvPicPr>
          <p:cNvPr id="4" name="Content Placeholder 3">
            <a:extLst>
              <a:ext uri="{FF2B5EF4-FFF2-40B4-BE49-F238E27FC236}">
                <a16:creationId xmlns:a16="http://schemas.microsoft.com/office/drawing/2014/main" id="{9F5AB1CF-5EDE-549B-3D1A-A7719795F858}"/>
              </a:ext>
            </a:extLst>
          </p:cNvPr>
          <p:cNvPicPr>
            <a:picLocks noGrp="1" noChangeAspect="1"/>
          </p:cNvPicPr>
          <p:nvPr>
            <p:ph idx="1"/>
          </p:nvPr>
        </p:nvPicPr>
        <p:blipFill rotWithShape="1">
          <a:blip r:embed="rId2"/>
          <a:srcRect l="18621" r="16667"/>
          <a:stretch/>
        </p:blipFill>
        <p:spPr>
          <a:xfrm>
            <a:off x="838200" y="1913168"/>
            <a:ext cx="3475709" cy="3389670"/>
          </a:xfrm>
          <a:prstGeom prst="rect">
            <a:avLst/>
          </a:prstGeom>
        </p:spPr>
      </p:pic>
      <p:pic>
        <p:nvPicPr>
          <p:cNvPr id="6" name="Picture 5">
            <a:extLst>
              <a:ext uri="{FF2B5EF4-FFF2-40B4-BE49-F238E27FC236}">
                <a16:creationId xmlns:a16="http://schemas.microsoft.com/office/drawing/2014/main" id="{E24F270A-E8BA-0637-8C64-DEE061E2D789}"/>
              </a:ext>
            </a:extLst>
          </p:cNvPr>
          <p:cNvPicPr>
            <a:picLocks noChangeAspect="1"/>
          </p:cNvPicPr>
          <p:nvPr/>
        </p:nvPicPr>
        <p:blipFill>
          <a:blip r:embed="rId3"/>
          <a:stretch>
            <a:fillRect/>
          </a:stretch>
        </p:blipFill>
        <p:spPr>
          <a:xfrm>
            <a:off x="5302706" y="1931540"/>
            <a:ext cx="5172754" cy="3371298"/>
          </a:xfrm>
          <a:prstGeom prst="rect">
            <a:avLst/>
          </a:prstGeom>
        </p:spPr>
      </p:pic>
    </p:spTree>
    <p:extLst>
      <p:ext uri="{BB962C8B-B14F-4D97-AF65-F5344CB8AC3E}">
        <p14:creationId xmlns:p14="http://schemas.microsoft.com/office/powerpoint/2010/main" val="788487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9DAE-199D-3AFF-C59C-EBBCA15142B2}"/>
              </a:ext>
            </a:extLst>
          </p:cNvPr>
          <p:cNvSpPr>
            <a:spLocks noGrp="1"/>
          </p:cNvSpPr>
          <p:nvPr>
            <p:ph type="title"/>
          </p:nvPr>
        </p:nvSpPr>
        <p:spPr/>
        <p:txBody>
          <a:bodyPr>
            <a:normAutofit fontScale="90000"/>
          </a:bodyPr>
          <a:lstStyle/>
          <a:p>
            <a:r>
              <a:rPr lang="en-US" dirty="0"/>
              <a:t>HAB % occurrence </a:t>
            </a:r>
            <a:br>
              <a:rPr lang="en-US" dirty="0"/>
            </a:br>
            <a:r>
              <a:rPr lang="en-US" dirty="0"/>
              <a:t>(2017 – 2023)</a:t>
            </a:r>
          </a:p>
        </p:txBody>
      </p:sp>
      <p:pic>
        <p:nvPicPr>
          <p:cNvPr id="4" name="Content Placeholder 6">
            <a:extLst>
              <a:ext uri="{FF2B5EF4-FFF2-40B4-BE49-F238E27FC236}">
                <a16:creationId xmlns:a16="http://schemas.microsoft.com/office/drawing/2014/main" id="{9F5B48A3-C0F2-062A-92FD-AC7DEBE8560C}"/>
              </a:ext>
            </a:extLst>
          </p:cNvPr>
          <p:cNvPicPr>
            <a:picLocks noGrp="1" noChangeAspect="1"/>
          </p:cNvPicPr>
          <p:nvPr>
            <p:ph idx="1"/>
          </p:nvPr>
        </p:nvPicPr>
        <p:blipFill>
          <a:blip r:embed="rId2"/>
          <a:stretch>
            <a:fillRect/>
          </a:stretch>
        </p:blipFill>
        <p:spPr>
          <a:xfrm>
            <a:off x="1262727" y="2025444"/>
            <a:ext cx="9666546" cy="4350303"/>
          </a:xfrm>
        </p:spPr>
      </p:pic>
    </p:spTree>
    <p:extLst>
      <p:ext uri="{BB962C8B-B14F-4D97-AF65-F5344CB8AC3E}">
        <p14:creationId xmlns:p14="http://schemas.microsoft.com/office/powerpoint/2010/main" val="690975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2F8B0A-2FD5-58D3-64B6-B186D8F133CE}"/>
              </a:ext>
            </a:extLst>
          </p:cNvPr>
          <p:cNvPicPr>
            <a:picLocks noGrp="1" noChangeAspect="1"/>
          </p:cNvPicPr>
          <p:nvPr>
            <p:ph idx="1"/>
          </p:nvPr>
        </p:nvPicPr>
        <p:blipFill>
          <a:blip r:embed="rId2"/>
          <a:stretch>
            <a:fillRect/>
          </a:stretch>
        </p:blipFill>
        <p:spPr>
          <a:xfrm>
            <a:off x="1249451" y="459657"/>
            <a:ext cx="4069801" cy="5938685"/>
          </a:xfrm>
        </p:spPr>
      </p:pic>
      <p:pic>
        <p:nvPicPr>
          <p:cNvPr id="6" name="Picture 5">
            <a:extLst>
              <a:ext uri="{FF2B5EF4-FFF2-40B4-BE49-F238E27FC236}">
                <a16:creationId xmlns:a16="http://schemas.microsoft.com/office/drawing/2014/main" id="{199E0CA6-970A-AE88-8227-6987B7472B20}"/>
              </a:ext>
            </a:extLst>
          </p:cNvPr>
          <p:cNvPicPr>
            <a:picLocks noChangeAspect="1"/>
          </p:cNvPicPr>
          <p:nvPr/>
        </p:nvPicPr>
        <p:blipFill>
          <a:blip r:embed="rId3"/>
          <a:stretch>
            <a:fillRect/>
          </a:stretch>
        </p:blipFill>
        <p:spPr>
          <a:xfrm>
            <a:off x="5441925" y="1441666"/>
            <a:ext cx="6462263" cy="3974667"/>
          </a:xfrm>
          <a:prstGeom prst="rect">
            <a:avLst/>
          </a:prstGeom>
        </p:spPr>
      </p:pic>
    </p:spTree>
    <p:extLst>
      <p:ext uri="{BB962C8B-B14F-4D97-AF65-F5344CB8AC3E}">
        <p14:creationId xmlns:p14="http://schemas.microsoft.com/office/powerpoint/2010/main" val="422510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E6DC-E9B2-75B2-83E9-0FD0BA3F8E09}"/>
              </a:ext>
            </a:extLst>
          </p:cNvPr>
          <p:cNvSpPr>
            <a:spLocks noGrp="1"/>
          </p:cNvSpPr>
          <p:nvPr>
            <p:ph type="title"/>
          </p:nvPr>
        </p:nvSpPr>
        <p:spPr/>
        <p:txBody>
          <a:bodyPr/>
          <a:lstStyle/>
          <a:p>
            <a:r>
              <a:rPr lang="en-US" dirty="0"/>
              <a:t>Samples by county (2023)</a:t>
            </a:r>
          </a:p>
        </p:txBody>
      </p:sp>
      <p:pic>
        <p:nvPicPr>
          <p:cNvPr id="5" name="Content Placeholder 4">
            <a:extLst>
              <a:ext uri="{FF2B5EF4-FFF2-40B4-BE49-F238E27FC236}">
                <a16:creationId xmlns:a16="http://schemas.microsoft.com/office/drawing/2014/main" id="{5F7DDB8B-C28D-1BCD-BDDB-B6257D60CD10}"/>
              </a:ext>
            </a:extLst>
          </p:cNvPr>
          <p:cNvPicPr>
            <a:picLocks noGrp="1" noChangeAspect="1"/>
          </p:cNvPicPr>
          <p:nvPr>
            <p:ph idx="1"/>
          </p:nvPr>
        </p:nvPicPr>
        <p:blipFill>
          <a:blip r:embed="rId2"/>
          <a:stretch>
            <a:fillRect/>
          </a:stretch>
        </p:blipFill>
        <p:spPr>
          <a:xfrm>
            <a:off x="838200" y="1748659"/>
            <a:ext cx="10513918" cy="4386669"/>
          </a:xfrm>
        </p:spPr>
      </p:pic>
    </p:spTree>
    <p:extLst>
      <p:ext uri="{BB962C8B-B14F-4D97-AF65-F5344CB8AC3E}">
        <p14:creationId xmlns:p14="http://schemas.microsoft.com/office/powerpoint/2010/main" val="224780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76DA-A3CA-EE96-7240-52DC5D8CD211}"/>
              </a:ext>
            </a:extLst>
          </p:cNvPr>
          <p:cNvSpPr>
            <a:spLocks noGrp="1"/>
          </p:cNvSpPr>
          <p:nvPr>
            <p:ph type="title"/>
          </p:nvPr>
        </p:nvSpPr>
        <p:spPr/>
        <p:txBody>
          <a:bodyPr/>
          <a:lstStyle/>
          <a:p>
            <a:r>
              <a:rPr lang="en-US" dirty="0"/>
              <a:t>NJDEP HAB Strategy </a:t>
            </a:r>
          </a:p>
        </p:txBody>
      </p:sp>
      <p:sp>
        <p:nvSpPr>
          <p:cNvPr id="3" name="Content Placeholder 2">
            <a:extLst>
              <a:ext uri="{FF2B5EF4-FFF2-40B4-BE49-F238E27FC236}">
                <a16:creationId xmlns:a16="http://schemas.microsoft.com/office/drawing/2014/main" id="{07799257-417D-92BA-36CD-24D50CCD5C62}"/>
              </a:ext>
            </a:extLst>
          </p:cNvPr>
          <p:cNvSpPr>
            <a:spLocks noGrp="1"/>
          </p:cNvSpPr>
          <p:nvPr>
            <p:ph idx="1"/>
          </p:nvPr>
        </p:nvSpPr>
        <p:spPr/>
        <p:txBody>
          <a:bodyPr/>
          <a:lstStyle/>
          <a:p>
            <a:r>
              <a:rPr lang="en-US" dirty="0"/>
              <a:t>Entities responsible for response and actions </a:t>
            </a:r>
          </a:p>
          <a:p>
            <a:r>
              <a:rPr lang="en-US" dirty="0"/>
              <a:t> Recreational risk thresholds and appropriate responses to protect public health and safety </a:t>
            </a:r>
          </a:p>
          <a:p>
            <a:r>
              <a:rPr lang="en-US" dirty="0"/>
              <a:t>Acceptable parameters and methods for assessing risk </a:t>
            </a:r>
          </a:p>
          <a:p>
            <a:r>
              <a:rPr lang="en-US" dirty="0"/>
              <a:t> Appropriate monitoring and analysis to identify cyanobacteria, enumerate cells and determine concentrations of cyanotoxins, and</a:t>
            </a:r>
          </a:p>
          <a:p>
            <a:pPr marL="0" indent="0">
              <a:buNone/>
            </a:pPr>
            <a:r>
              <a:rPr lang="en-US" dirty="0"/>
              <a:t>• HAB Alert Levels/ Advisory</a:t>
            </a:r>
          </a:p>
        </p:txBody>
      </p:sp>
    </p:spTree>
    <p:extLst>
      <p:ext uri="{BB962C8B-B14F-4D97-AF65-F5344CB8AC3E}">
        <p14:creationId xmlns:p14="http://schemas.microsoft.com/office/powerpoint/2010/main" val="1869708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15E983-A50A-E2F7-8AA5-962836E3E401}"/>
              </a:ext>
            </a:extLst>
          </p:cNvPr>
          <p:cNvPicPr>
            <a:picLocks noGrp="1" noChangeAspect="1"/>
          </p:cNvPicPr>
          <p:nvPr>
            <p:ph idx="1"/>
          </p:nvPr>
        </p:nvPicPr>
        <p:blipFill>
          <a:blip r:embed="rId3"/>
          <a:stretch>
            <a:fillRect/>
          </a:stretch>
        </p:blipFill>
        <p:spPr>
          <a:xfrm>
            <a:off x="1174886" y="897790"/>
            <a:ext cx="9842228" cy="5062420"/>
          </a:xfrm>
          <a:prstGeom prst="rect">
            <a:avLst/>
          </a:prstGeom>
        </p:spPr>
      </p:pic>
    </p:spTree>
    <p:extLst>
      <p:ext uri="{BB962C8B-B14F-4D97-AF65-F5344CB8AC3E}">
        <p14:creationId xmlns:p14="http://schemas.microsoft.com/office/powerpoint/2010/main" val="863665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756AFA8-508D-DE9E-9E32-E96A9168F82D}"/>
              </a:ext>
            </a:extLst>
          </p:cNvPr>
          <p:cNvPicPr>
            <a:picLocks noGrp="1" noChangeAspect="1"/>
          </p:cNvPicPr>
          <p:nvPr>
            <p:ph idx="1"/>
          </p:nvPr>
        </p:nvPicPr>
        <p:blipFill>
          <a:blip r:embed="rId3"/>
          <a:stretch>
            <a:fillRect/>
          </a:stretch>
        </p:blipFill>
        <p:spPr>
          <a:xfrm>
            <a:off x="1238356" y="473528"/>
            <a:ext cx="9715288" cy="5910943"/>
          </a:xfrm>
          <a:prstGeom prst="rect">
            <a:avLst/>
          </a:prstGeom>
        </p:spPr>
      </p:pic>
    </p:spTree>
    <p:extLst>
      <p:ext uri="{BB962C8B-B14F-4D97-AF65-F5344CB8AC3E}">
        <p14:creationId xmlns:p14="http://schemas.microsoft.com/office/powerpoint/2010/main" val="468217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40E3-F70B-1DA1-1035-A05DE9528DAA}"/>
              </a:ext>
            </a:extLst>
          </p:cNvPr>
          <p:cNvSpPr>
            <a:spLocks noGrp="1"/>
          </p:cNvSpPr>
          <p:nvPr>
            <p:ph type="title"/>
          </p:nvPr>
        </p:nvSpPr>
        <p:spPr/>
        <p:txBody>
          <a:bodyPr/>
          <a:lstStyle/>
          <a:p>
            <a:r>
              <a:rPr lang="en-US" dirty="0"/>
              <a:t>Winter HABs</a:t>
            </a:r>
          </a:p>
        </p:txBody>
      </p:sp>
      <p:pic>
        <p:nvPicPr>
          <p:cNvPr id="4" name="Content Placeholder 3">
            <a:extLst>
              <a:ext uri="{FF2B5EF4-FFF2-40B4-BE49-F238E27FC236}">
                <a16:creationId xmlns:a16="http://schemas.microsoft.com/office/drawing/2014/main" id="{92D68648-C0EA-82FF-7552-020BFA666C36}"/>
              </a:ext>
            </a:extLst>
          </p:cNvPr>
          <p:cNvPicPr>
            <a:picLocks noGrp="1" noChangeAspect="1"/>
          </p:cNvPicPr>
          <p:nvPr>
            <p:ph idx="1"/>
          </p:nvPr>
        </p:nvPicPr>
        <p:blipFill>
          <a:blip r:embed="rId2"/>
          <a:stretch>
            <a:fillRect/>
          </a:stretch>
        </p:blipFill>
        <p:spPr>
          <a:xfrm>
            <a:off x="3372139" y="2278278"/>
            <a:ext cx="5447722" cy="2301444"/>
          </a:xfrm>
          <a:prstGeom prst="rect">
            <a:avLst/>
          </a:prstGeom>
        </p:spPr>
      </p:pic>
    </p:spTree>
    <p:extLst>
      <p:ext uri="{BB962C8B-B14F-4D97-AF65-F5344CB8AC3E}">
        <p14:creationId xmlns:p14="http://schemas.microsoft.com/office/powerpoint/2010/main" val="1601701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12A8-FA26-8AA9-176F-54424D4AB2C2}"/>
              </a:ext>
            </a:extLst>
          </p:cNvPr>
          <p:cNvSpPr>
            <a:spLocks noGrp="1"/>
          </p:cNvSpPr>
          <p:nvPr>
            <p:ph type="title"/>
          </p:nvPr>
        </p:nvSpPr>
        <p:spPr/>
        <p:txBody>
          <a:bodyPr>
            <a:normAutofit fontScale="90000"/>
          </a:bodyPr>
          <a:lstStyle/>
          <a:p>
            <a:r>
              <a:rPr lang="en-US" dirty="0"/>
              <a:t>Lakeside Homeowners: </a:t>
            </a:r>
            <a:br>
              <a:rPr lang="en-US" dirty="0"/>
            </a:br>
            <a:r>
              <a:rPr lang="en-US" dirty="0"/>
              <a:t>HAB Prevention</a:t>
            </a:r>
          </a:p>
        </p:txBody>
      </p:sp>
      <p:sp>
        <p:nvSpPr>
          <p:cNvPr id="6" name="Content Placeholder 5">
            <a:extLst>
              <a:ext uri="{FF2B5EF4-FFF2-40B4-BE49-F238E27FC236}">
                <a16:creationId xmlns:a16="http://schemas.microsoft.com/office/drawing/2014/main" id="{283A9B4B-4C0A-6456-5B4B-A7DC57D8F070}"/>
              </a:ext>
            </a:extLst>
          </p:cNvPr>
          <p:cNvSpPr>
            <a:spLocks noGrp="1"/>
          </p:cNvSpPr>
          <p:nvPr>
            <p:ph idx="1"/>
          </p:nvPr>
        </p:nvSpPr>
        <p:spPr/>
        <p:txBody>
          <a:bodyPr/>
          <a:lstStyle/>
          <a:p>
            <a:pPr>
              <a:lnSpc>
                <a:spcPct val="110000"/>
              </a:lnSpc>
              <a:buClr>
                <a:srgbClr val="000000"/>
              </a:buClr>
            </a:pPr>
            <a:r>
              <a:rPr lang="en-US" u="sng" dirty="0"/>
              <a:t>Ways to Reduce your chances of your lake </a:t>
            </a:r>
            <a:br>
              <a:rPr lang="en-US" u="sng" dirty="0"/>
            </a:br>
            <a:r>
              <a:rPr lang="en-US" u="sng" dirty="0"/>
              <a:t>having a </a:t>
            </a:r>
            <a:r>
              <a:rPr lang="en-US" u="sng" dirty="0" err="1"/>
              <a:t>hab</a:t>
            </a:r>
            <a:r>
              <a:rPr lang="en-US" u="sng" dirty="0"/>
              <a:t>:</a:t>
            </a:r>
          </a:p>
          <a:p>
            <a:pPr lvl="1">
              <a:lnSpc>
                <a:spcPct val="110000"/>
              </a:lnSpc>
              <a:buClr>
                <a:srgbClr val="000000"/>
              </a:buClr>
            </a:pPr>
            <a:r>
              <a:rPr lang="en-US" dirty="0"/>
              <a:t>Reduce Nutrient inputs</a:t>
            </a:r>
          </a:p>
          <a:p>
            <a:pPr lvl="1">
              <a:lnSpc>
                <a:spcPct val="110000"/>
              </a:lnSpc>
              <a:buClr>
                <a:srgbClr val="000000"/>
              </a:buClr>
            </a:pPr>
            <a:r>
              <a:rPr lang="en-US" dirty="0"/>
              <a:t>Proper Septic system maintenance</a:t>
            </a:r>
          </a:p>
          <a:p>
            <a:pPr lvl="1">
              <a:lnSpc>
                <a:spcPct val="110000"/>
              </a:lnSpc>
              <a:buClr>
                <a:srgbClr val="000000"/>
              </a:buClr>
            </a:pPr>
            <a:r>
              <a:rPr lang="en-US" dirty="0"/>
              <a:t>Manage stormwater runoff</a:t>
            </a:r>
          </a:p>
          <a:p>
            <a:pPr lvl="1">
              <a:lnSpc>
                <a:spcPct val="110000"/>
              </a:lnSpc>
              <a:buClr>
                <a:srgbClr val="000000"/>
              </a:buClr>
            </a:pPr>
            <a:r>
              <a:rPr lang="en-US" dirty="0"/>
              <a:t>Shoreline stabilization</a:t>
            </a:r>
          </a:p>
          <a:p>
            <a:pPr lvl="1">
              <a:lnSpc>
                <a:spcPct val="110000"/>
              </a:lnSpc>
              <a:buClr>
                <a:srgbClr val="000000"/>
              </a:buClr>
            </a:pPr>
            <a:r>
              <a:rPr lang="en-US" dirty="0"/>
              <a:t>Reduce impervious surfaces</a:t>
            </a:r>
          </a:p>
          <a:p>
            <a:pPr lvl="1">
              <a:lnSpc>
                <a:spcPct val="110000"/>
              </a:lnSpc>
              <a:buClr>
                <a:srgbClr val="000000"/>
              </a:buClr>
            </a:pPr>
            <a:r>
              <a:rPr lang="en-US" dirty="0"/>
              <a:t>Responsible boat and pet waste management</a:t>
            </a:r>
          </a:p>
          <a:p>
            <a:pPr lvl="1">
              <a:lnSpc>
                <a:spcPct val="110000"/>
              </a:lnSpc>
              <a:buClr>
                <a:srgbClr val="000000"/>
              </a:buClr>
            </a:pPr>
            <a:r>
              <a:rPr lang="en-US" dirty="0"/>
              <a:t>Participate in lake protection programs </a:t>
            </a:r>
          </a:p>
          <a:p>
            <a:endParaRPr lang="en-US" dirty="0"/>
          </a:p>
        </p:txBody>
      </p:sp>
      <p:pic>
        <p:nvPicPr>
          <p:cNvPr id="8" name="Picture 7" descr="Environmental Monitor | Mobile HAB Lab, Citizen Scientists Building  Awareness">
            <a:extLst>
              <a:ext uri="{FF2B5EF4-FFF2-40B4-BE49-F238E27FC236}">
                <a16:creationId xmlns:a16="http://schemas.microsoft.com/office/drawing/2014/main" id="{7B428B79-92B0-F8BB-C797-59B97A021317}"/>
              </a:ext>
            </a:extLst>
          </p:cNvPr>
          <p:cNvPicPr>
            <a:picLocks noChangeAspect="1"/>
          </p:cNvPicPr>
          <p:nvPr/>
        </p:nvPicPr>
        <p:blipFill rotWithShape="1">
          <a:blip r:embed="rId2"/>
          <a:srcRect t="11077" r="1" b="13193"/>
          <a:stretch/>
        </p:blipFill>
        <p:spPr>
          <a:xfrm>
            <a:off x="8111612" y="647459"/>
            <a:ext cx="3242187" cy="1841520"/>
          </a:xfrm>
          <a:prstGeom prst="rect">
            <a:avLst/>
          </a:prstGeom>
        </p:spPr>
      </p:pic>
      <p:pic>
        <p:nvPicPr>
          <p:cNvPr id="9" name="Picture 8" descr="Types of Stormwater Management | Atlas Scientific">
            <a:extLst>
              <a:ext uri="{FF2B5EF4-FFF2-40B4-BE49-F238E27FC236}">
                <a16:creationId xmlns:a16="http://schemas.microsoft.com/office/drawing/2014/main" id="{27390005-3065-494A-CA04-959354CFC99A}"/>
              </a:ext>
            </a:extLst>
          </p:cNvPr>
          <p:cNvPicPr>
            <a:picLocks noChangeAspect="1"/>
          </p:cNvPicPr>
          <p:nvPr/>
        </p:nvPicPr>
        <p:blipFill rotWithShape="1">
          <a:blip r:embed="rId3"/>
          <a:srcRect t="16881" r="2" b="2618"/>
          <a:stretch/>
        </p:blipFill>
        <p:spPr>
          <a:xfrm>
            <a:off x="8115508" y="2488979"/>
            <a:ext cx="3238291" cy="1837847"/>
          </a:xfrm>
          <a:prstGeom prst="rect">
            <a:avLst/>
          </a:prstGeom>
        </p:spPr>
      </p:pic>
      <p:pic>
        <p:nvPicPr>
          <p:cNvPr id="10" name="Picture 9" descr="Protecting the Lake: Buffer Gardens, Rain Gardens, and Shoreline Planting –  Lake Attitash Association">
            <a:extLst>
              <a:ext uri="{FF2B5EF4-FFF2-40B4-BE49-F238E27FC236}">
                <a16:creationId xmlns:a16="http://schemas.microsoft.com/office/drawing/2014/main" id="{5C82DF09-C7A0-B7E5-994C-4C17E9EB4873}"/>
              </a:ext>
            </a:extLst>
          </p:cNvPr>
          <p:cNvPicPr>
            <a:picLocks noChangeAspect="1"/>
          </p:cNvPicPr>
          <p:nvPr/>
        </p:nvPicPr>
        <p:blipFill rotWithShape="1">
          <a:blip r:embed="rId4"/>
          <a:srcRect l="14823" r="23947"/>
          <a:stretch/>
        </p:blipFill>
        <p:spPr>
          <a:xfrm>
            <a:off x="8115508" y="4339116"/>
            <a:ext cx="3238291" cy="1837847"/>
          </a:xfrm>
          <a:prstGeom prst="rect">
            <a:avLst/>
          </a:prstGeom>
        </p:spPr>
      </p:pic>
    </p:spTree>
    <p:extLst>
      <p:ext uri="{BB962C8B-B14F-4D97-AF65-F5344CB8AC3E}">
        <p14:creationId xmlns:p14="http://schemas.microsoft.com/office/powerpoint/2010/main" val="1652148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25EF-DC63-C82A-4A21-01C8E73DCC15}"/>
              </a:ext>
            </a:extLst>
          </p:cNvPr>
          <p:cNvSpPr>
            <a:spLocks noGrp="1"/>
          </p:cNvSpPr>
          <p:nvPr>
            <p:ph type="title"/>
          </p:nvPr>
        </p:nvSpPr>
        <p:spPr/>
        <p:txBody>
          <a:bodyPr/>
          <a:lstStyle/>
          <a:p>
            <a:pPr algn="ctr"/>
            <a:r>
              <a:rPr lang="en-US" dirty="0"/>
              <a:t>Thank you!</a:t>
            </a:r>
          </a:p>
        </p:txBody>
      </p:sp>
      <p:sp>
        <p:nvSpPr>
          <p:cNvPr id="3" name="Content Placeholder 2">
            <a:extLst>
              <a:ext uri="{FF2B5EF4-FFF2-40B4-BE49-F238E27FC236}">
                <a16:creationId xmlns:a16="http://schemas.microsoft.com/office/drawing/2014/main" id="{49A075F7-8DEA-576A-DCD5-634631FB7001}"/>
              </a:ext>
            </a:extLst>
          </p:cNvPr>
          <p:cNvSpPr>
            <a:spLocks noGrp="1"/>
          </p:cNvSpPr>
          <p:nvPr>
            <p:ph idx="1"/>
          </p:nvPr>
        </p:nvSpPr>
        <p:spPr/>
        <p:txBody>
          <a:bodyPr/>
          <a:lstStyle/>
          <a:p>
            <a:pPr marL="0" indent="0" algn="ctr">
              <a:buNone/>
            </a:pPr>
            <a:r>
              <a:rPr lang="en-US" u="sng" dirty="0"/>
              <a:t>Contact Information:</a:t>
            </a:r>
          </a:p>
          <a:p>
            <a:pPr marL="0" indent="0" algn="ctr">
              <a:buNone/>
            </a:pPr>
            <a:r>
              <a:rPr lang="en-US" dirty="0"/>
              <a:t>Emily Mayer, M.S.</a:t>
            </a:r>
          </a:p>
          <a:p>
            <a:pPr marL="0" indent="0" algn="ctr">
              <a:buNone/>
            </a:pPr>
            <a:r>
              <a:rPr lang="en-US" dirty="0">
                <a:hlinkClick r:id="rId2"/>
              </a:rPr>
              <a:t>Emily.Mayer@dep.nj.gov</a:t>
            </a:r>
            <a:r>
              <a:rPr lang="en-US" dirty="0"/>
              <a:t> </a:t>
            </a:r>
          </a:p>
        </p:txBody>
      </p:sp>
      <p:pic>
        <p:nvPicPr>
          <p:cNvPr id="6" name="Picture 5">
            <a:extLst>
              <a:ext uri="{FF2B5EF4-FFF2-40B4-BE49-F238E27FC236}">
                <a16:creationId xmlns:a16="http://schemas.microsoft.com/office/drawing/2014/main" id="{39C788E6-5833-4F56-0C06-8780C84331AC}"/>
              </a:ext>
            </a:extLst>
          </p:cNvPr>
          <p:cNvPicPr>
            <a:picLocks noChangeAspect="1"/>
          </p:cNvPicPr>
          <p:nvPr/>
        </p:nvPicPr>
        <p:blipFill rotWithShape="1">
          <a:blip r:embed="rId3"/>
          <a:srcRect l="22661" t="1360" r="21445" b="2214"/>
          <a:stretch/>
        </p:blipFill>
        <p:spPr>
          <a:xfrm>
            <a:off x="5637968" y="3813048"/>
            <a:ext cx="1197864" cy="2066544"/>
          </a:xfrm>
          <a:prstGeom prst="rect">
            <a:avLst/>
          </a:prstGeom>
        </p:spPr>
      </p:pic>
    </p:spTree>
    <p:extLst>
      <p:ext uri="{BB962C8B-B14F-4D97-AF65-F5344CB8AC3E}">
        <p14:creationId xmlns:p14="http://schemas.microsoft.com/office/powerpoint/2010/main" val="104832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68C0-0D74-5B52-0C22-947D1E9824A9}"/>
              </a:ext>
            </a:extLst>
          </p:cNvPr>
          <p:cNvSpPr>
            <a:spLocks noGrp="1"/>
          </p:cNvSpPr>
          <p:nvPr>
            <p:ph type="title"/>
          </p:nvPr>
        </p:nvSpPr>
        <p:spPr/>
        <p:txBody>
          <a:bodyPr/>
          <a:lstStyle/>
          <a:p>
            <a:r>
              <a:rPr lang="en-US" dirty="0"/>
              <a:t>Cyanobacteria </a:t>
            </a:r>
          </a:p>
        </p:txBody>
      </p:sp>
      <p:sp>
        <p:nvSpPr>
          <p:cNvPr id="3" name="Content Placeholder 2">
            <a:extLst>
              <a:ext uri="{FF2B5EF4-FFF2-40B4-BE49-F238E27FC236}">
                <a16:creationId xmlns:a16="http://schemas.microsoft.com/office/drawing/2014/main" id="{FE827F07-6521-E8DC-234A-68CE0022B310}"/>
              </a:ext>
            </a:extLst>
          </p:cNvPr>
          <p:cNvSpPr>
            <a:spLocks noGrp="1"/>
          </p:cNvSpPr>
          <p:nvPr>
            <p:ph idx="1"/>
          </p:nvPr>
        </p:nvSpPr>
        <p:spPr/>
        <p:txBody>
          <a:bodyPr/>
          <a:lstStyle/>
          <a:p>
            <a:r>
              <a:rPr lang="en-US" dirty="0"/>
              <a:t>Cyanobacteria are ancient microbial life form which are thought to be responsible for oxygenating the Earth 2 - 4 BYA</a:t>
            </a:r>
          </a:p>
          <a:p>
            <a:r>
              <a:rPr lang="en-US" dirty="0"/>
              <a:t>Cyanobacteria can be found in a variety of aquatic and terrestrial ecosystems</a:t>
            </a:r>
          </a:p>
          <a:p>
            <a:r>
              <a:rPr lang="en-US" dirty="0"/>
              <a:t>They are true bacteria – (aka blue-green algae)</a:t>
            </a:r>
          </a:p>
          <a:p>
            <a:r>
              <a:rPr lang="en-US" dirty="0"/>
              <a:t>Function like true algae in aquatic systems, they are often considered to be part of the algal community</a:t>
            </a:r>
          </a:p>
          <a:p>
            <a:r>
              <a:rPr lang="en-US" dirty="0"/>
              <a:t>The most frequent and severe non-tidal surface freshwater blooms are caused by cyanobacteria</a:t>
            </a:r>
          </a:p>
        </p:txBody>
      </p:sp>
      <p:pic>
        <p:nvPicPr>
          <p:cNvPr id="5" name="Picture 4">
            <a:extLst>
              <a:ext uri="{FF2B5EF4-FFF2-40B4-BE49-F238E27FC236}">
                <a16:creationId xmlns:a16="http://schemas.microsoft.com/office/drawing/2014/main" id="{8D51103A-0978-2905-52B2-19BDBAF55F5D}"/>
              </a:ext>
            </a:extLst>
          </p:cNvPr>
          <p:cNvPicPr>
            <a:picLocks noChangeAspect="1"/>
          </p:cNvPicPr>
          <p:nvPr/>
        </p:nvPicPr>
        <p:blipFill>
          <a:blip r:embed="rId2"/>
          <a:stretch>
            <a:fillRect/>
          </a:stretch>
        </p:blipFill>
        <p:spPr>
          <a:xfrm>
            <a:off x="6096000" y="351631"/>
            <a:ext cx="3381375" cy="1352550"/>
          </a:xfrm>
          <a:prstGeom prst="rect">
            <a:avLst/>
          </a:prstGeom>
        </p:spPr>
      </p:pic>
      <p:pic>
        <p:nvPicPr>
          <p:cNvPr id="7" name="Picture 6">
            <a:extLst>
              <a:ext uri="{FF2B5EF4-FFF2-40B4-BE49-F238E27FC236}">
                <a16:creationId xmlns:a16="http://schemas.microsoft.com/office/drawing/2014/main" id="{15B7EF18-CDF5-8940-7EAC-D37706C361DF}"/>
              </a:ext>
            </a:extLst>
          </p:cNvPr>
          <p:cNvPicPr>
            <a:picLocks noChangeAspect="1"/>
          </p:cNvPicPr>
          <p:nvPr/>
        </p:nvPicPr>
        <p:blipFill>
          <a:blip r:embed="rId3"/>
          <a:stretch>
            <a:fillRect/>
          </a:stretch>
        </p:blipFill>
        <p:spPr>
          <a:xfrm>
            <a:off x="9700120" y="9573"/>
            <a:ext cx="2470109" cy="1816052"/>
          </a:xfrm>
          <a:prstGeom prst="rect">
            <a:avLst/>
          </a:prstGeom>
        </p:spPr>
      </p:pic>
    </p:spTree>
    <p:extLst>
      <p:ext uri="{BB962C8B-B14F-4D97-AF65-F5344CB8AC3E}">
        <p14:creationId xmlns:p14="http://schemas.microsoft.com/office/powerpoint/2010/main" val="146914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1471-2104-131B-777D-FE9789246523}"/>
              </a:ext>
            </a:extLst>
          </p:cNvPr>
          <p:cNvSpPr>
            <a:spLocks noGrp="1"/>
          </p:cNvSpPr>
          <p:nvPr>
            <p:ph type="title"/>
          </p:nvPr>
        </p:nvSpPr>
        <p:spPr/>
        <p:txBody>
          <a:bodyPr/>
          <a:lstStyle/>
          <a:p>
            <a:r>
              <a:rPr lang="en-US" dirty="0"/>
              <a:t>Health Risks</a:t>
            </a:r>
          </a:p>
        </p:txBody>
      </p:sp>
      <p:sp>
        <p:nvSpPr>
          <p:cNvPr id="3" name="Content Placeholder 2">
            <a:extLst>
              <a:ext uri="{FF2B5EF4-FFF2-40B4-BE49-F238E27FC236}">
                <a16:creationId xmlns:a16="http://schemas.microsoft.com/office/drawing/2014/main" id="{73C03AE5-204E-B8F7-9610-3F947D5F76B1}"/>
              </a:ext>
            </a:extLst>
          </p:cNvPr>
          <p:cNvSpPr>
            <a:spLocks noGrp="1"/>
          </p:cNvSpPr>
          <p:nvPr>
            <p:ph idx="1"/>
          </p:nvPr>
        </p:nvSpPr>
        <p:spPr/>
        <p:txBody>
          <a:bodyPr/>
          <a:lstStyle/>
          <a:p>
            <a:r>
              <a:rPr lang="en-US" dirty="0"/>
              <a:t>Allergic–like reactions (e.g., rhinitis, asthma, eczema, and conjunctivitis)</a:t>
            </a:r>
          </a:p>
          <a:p>
            <a:r>
              <a:rPr lang="en-US" dirty="0"/>
              <a:t>Flu–like symptoms, gastroenteritis, respiratory irritation, skin rashes, and eye irritation can occur through primary recreational exposure to cyanobacterial cells.</a:t>
            </a:r>
          </a:p>
          <a:p>
            <a:r>
              <a:rPr lang="en-US" dirty="0"/>
              <a:t>Pet and livestock are at risk </a:t>
            </a:r>
          </a:p>
          <a:p>
            <a:endParaRPr lang="en-US" dirty="0"/>
          </a:p>
        </p:txBody>
      </p:sp>
      <p:pic>
        <p:nvPicPr>
          <p:cNvPr id="4" name="Picture 3">
            <a:extLst>
              <a:ext uri="{FF2B5EF4-FFF2-40B4-BE49-F238E27FC236}">
                <a16:creationId xmlns:a16="http://schemas.microsoft.com/office/drawing/2014/main" id="{3EE4375B-6203-E8CA-7EAE-6E1D6F087AF6}"/>
              </a:ext>
            </a:extLst>
          </p:cNvPr>
          <p:cNvPicPr>
            <a:picLocks noChangeAspect="1"/>
          </p:cNvPicPr>
          <p:nvPr/>
        </p:nvPicPr>
        <p:blipFill>
          <a:blip r:embed="rId2"/>
          <a:stretch>
            <a:fillRect/>
          </a:stretch>
        </p:blipFill>
        <p:spPr>
          <a:xfrm>
            <a:off x="6893850" y="3629932"/>
            <a:ext cx="4549758" cy="2862943"/>
          </a:xfrm>
          <a:prstGeom prst="rect">
            <a:avLst/>
          </a:prstGeom>
        </p:spPr>
      </p:pic>
      <p:pic>
        <p:nvPicPr>
          <p:cNvPr id="5" name="Picture 4">
            <a:extLst>
              <a:ext uri="{FF2B5EF4-FFF2-40B4-BE49-F238E27FC236}">
                <a16:creationId xmlns:a16="http://schemas.microsoft.com/office/drawing/2014/main" id="{0F12F046-4BF3-BD5E-5EE2-89F3D9540FF4}"/>
              </a:ext>
            </a:extLst>
          </p:cNvPr>
          <p:cNvPicPr>
            <a:picLocks noChangeAspect="1"/>
          </p:cNvPicPr>
          <p:nvPr/>
        </p:nvPicPr>
        <p:blipFill>
          <a:blip r:embed="rId3"/>
          <a:stretch>
            <a:fillRect/>
          </a:stretch>
        </p:blipFill>
        <p:spPr>
          <a:xfrm>
            <a:off x="2158515" y="4588698"/>
            <a:ext cx="3139637" cy="1819925"/>
          </a:xfrm>
          <a:prstGeom prst="rect">
            <a:avLst/>
          </a:prstGeom>
        </p:spPr>
      </p:pic>
    </p:spTree>
    <p:extLst>
      <p:ext uri="{BB962C8B-B14F-4D97-AF65-F5344CB8AC3E}">
        <p14:creationId xmlns:p14="http://schemas.microsoft.com/office/powerpoint/2010/main" val="207254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432522-F30F-BF4F-0F81-46167E4F7809}"/>
              </a:ext>
            </a:extLst>
          </p:cNvPr>
          <p:cNvPicPr>
            <a:picLocks noGrp="1" noChangeAspect="1"/>
          </p:cNvPicPr>
          <p:nvPr>
            <p:ph idx="1"/>
          </p:nvPr>
        </p:nvPicPr>
        <p:blipFill>
          <a:blip r:embed="rId2"/>
          <a:stretch>
            <a:fillRect/>
          </a:stretch>
        </p:blipFill>
        <p:spPr>
          <a:xfrm>
            <a:off x="2079152" y="327993"/>
            <a:ext cx="8033695" cy="6202013"/>
          </a:xfrm>
          <a:prstGeom prst="rect">
            <a:avLst/>
          </a:prstGeom>
        </p:spPr>
      </p:pic>
    </p:spTree>
    <p:extLst>
      <p:ext uri="{BB962C8B-B14F-4D97-AF65-F5344CB8AC3E}">
        <p14:creationId xmlns:p14="http://schemas.microsoft.com/office/powerpoint/2010/main" val="166380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9E61-A444-0558-526C-0EA2B21D488A}"/>
              </a:ext>
            </a:extLst>
          </p:cNvPr>
          <p:cNvSpPr>
            <a:spLocks noGrp="1"/>
          </p:cNvSpPr>
          <p:nvPr>
            <p:ph type="title"/>
          </p:nvPr>
        </p:nvSpPr>
        <p:spPr/>
        <p:txBody>
          <a:bodyPr/>
          <a:lstStyle/>
          <a:p>
            <a:r>
              <a:rPr lang="en-US" dirty="0"/>
              <a:t>Example of HABS</a:t>
            </a:r>
          </a:p>
        </p:txBody>
      </p:sp>
      <p:pic>
        <p:nvPicPr>
          <p:cNvPr id="4" name="Content Placeholder 3">
            <a:extLst>
              <a:ext uri="{FF2B5EF4-FFF2-40B4-BE49-F238E27FC236}">
                <a16:creationId xmlns:a16="http://schemas.microsoft.com/office/drawing/2014/main" id="{E94AAFFD-D56E-15B6-ADAA-81A37D756B10}"/>
              </a:ext>
            </a:extLst>
          </p:cNvPr>
          <p:cNvPicPr>
            <a:picLocks noGrp="1" noChangeAspect="1"/>
          </p:cNvPicPr>
          <p:nvPr>
            <p:ph idx="1"/>
          </p:nvPr>
        </p:nvPicPr>
        <p:blipFill>
          <a:blip r:embed="rId2"/>
          <a:stretch>
            <a:fillRect/>
          </a:stretch>
        </p:blipFill>
        <p:spPr>
          <a:xfrm>
            <a:off x="309127" y="5017385"/>
            <a:ext cx="6235128" cy="1737047"/>
          </a:xfrm>
          <a:prstGeom prst="rect">
            <a:avLst/>
          </a:prstGeom>
        </p:spPr>
      </p:pic>
      <p:pic>
        <p:nvPicPr>
          <p:cNvPr id="6" name="Picture 5">
            <a:extLst>
              <a:ext uri="{FF2B5EF4-FFF2-40B4-BE49-F238E27FC236}">
                <a16:creationId xmlns:a16="http://schemas.microsoft.com/office/drawing/2014/main" id="{F885E9F3-AC14-A3D1-D68D-7D0F30B5D879}"/>
              </a:ext>
            </a:extLst>
          </p:cNvPr>
          <p:cNvPicPr>
            <a:picLocks noChangeAspect="1"/>
          </p:cNvPicPr>
          <p:nvPr/>
        </p:nvPicPr>
        <p:blipFill>
          <a:blip r:embed="rId3"/>
          <a:stretch>
            <a:fillRect/>
          </a:stretch>
        </p:blipFill>
        <p:spPr>
          <a:xfrm>
            <a:off x="309128" y="1592263"/>
            <a:ext cx="3041268" cy="2027512"/>
          </a:xfrm>
          <a:prstGeom prst="rect">
            <a:avLst/>
          </a:prstGeom>
        </p:spPr>
      </p:pic>
      <p:pic>
        <p:nvPicPr>
          <p:cNvPr id="7" name="Picture 6">
            <a:extLst>
              <a:ext uri="{FF2B5EF4-FFF2-40B4-BE49-F238E27FC236}">
                <a16:creationId xmlns:a16="http://schemas.microsoft.com/office/drawing/2014/main" id="{E269F598-5412-31AD-D089-F96D7A46D505}"/>
              </a:ext>
            </a:extLst>
          </p:cNvPr>
          <p:cNvPicPr>
            <a:picLocks noChangeAspect="1"/>
          </p:cNvPicPr>
          <p:nvPr/>
        </p:nvPicPr>
        <p:blipFill>
          <a:blip r:embed="rId4"/>
          <a:stretch>
            <a:fillRect/>
          </a:stretch>
        </p:blipFill>
        <p:spPr>
          <a:xfrm>
            <a:off x="7289442" y="4093367"/>
            <a:ext cx="3879273" cy="2583657"/>
          </a:xfrm>
          <a:prstGeom prst="rect">
            <a:avLst/>
          </a:prstGeom>
        </p:spPr>
      </p:pic>
      <p:pic>
        <p:nvPicPr>
          <p:cNvPr id="8" name="Picture 7">
            <a:extLst>
              <a:ext uri="{FF2B5EF4-FFF2-40B4-BE49-F238E27FC236}">
                <a16:creationId xmlns:a16="http://schemas.microsoft.com/office/drawing/2014/main" id="{A8AC4BC8-61CB-0D78-0A25-929DBC74FEB5}"/>
              </a:ext>
            </a:extLst>
          </p:cNvPr>
          <p:cNvPicPr>
            <a:picLocks noChangeAspect="1"/>
          </p:cNvPicPr>
          <p:nvPr/>
        </p:nvPicPr>
        <p:blipFill>
          <a:blip r:embed="rId5"/>
          <a:stretch>
            <a:fillRect/>
          </a:stretch>
        </p:blipFill>
        <p:spPr>
          <a:xfrm>
            <a:off x="3686588" y="1664890"/>
            <a:ext cx="2970357" cy="1809217"/>
          </a:xfrm>
          <a:prstGeom prst="rect">
            <a:avLst/>
          </a:prstGeom>
        </p:spPr>
      </p:pic>
      <p:pic>
        <p:nvPicPr>
          <p:cNvPr id="9" name="Picture 8">
            <a:extLst>
              <a:ext uri="{FF2B5EF4-FFF2-40B4-BE49-F238E27FC236}">
                <a16:creationId xmlns:a16="http://schemas.microsoft.com/office/drawing/2014/main" id="{D750F192-3FDB-21A4-5088-6EB66FE66577}"/>
              </a:ext>
            </a:extLst>
          </p:cNvPr>
          <p:cNvPicPr>
            <a:picLocks noChangeAspect="1"/>
          </p:cNvPicPr>
          <p:nvPr/>
        </p:nvPicPr>
        <p:blipFill>
          <a:blip r:embed="rId6"/>
          <a:stretch>
            <a:fillRect/>
          </a:stretch>
        </p:blipFill>
        <p:spPr>
          <a:xfrm>
            <a:off x="7367737" y="365125"/>
            <a:ext cx="3722682" cy="3567276"/>
          </a:xfrm>
          <a:prstGeom prst="rect">
            <a:avLst/>
          </a:prstGeom>
        </p:spPr>
      </p:pic>
      <p:pic>
        <p:nvPicPr>
          <p:cNvPr id="10" name="Picture 9">
            <a:extLst>
              <a:ext uri="{FF2B5EF4-FFF2-40B4-BE49-F238E27FC236}">
                <a16:creationId xmlns:a16="http://schemas.microsoft.com/office/drawing/2014/main" id="{C2F27FE8-FBC9-59F6-43CB-E28EC4E4E5B7}"/>
              </a:ext>
            </a:extLst>
          </p:cNvPr>
          <p:cNvPicPr>
            <a:picLocks noChangeAspect="1"/>
          </p:cNvPicPr>
          <p:nvPr/>
        </p:nvPicPr>
        <p:blipFill>
          <a:blip r:embed="rId7"/>
          <a:stretch>
            <a:fillRect/>
          </a:stretch>
        </p:blipFill>
        <p:spPr>
          <a:xfrm>
            <a:off x="3686588" y="3588169"/>
            <a:ext cx="2970357" cy="2227767"/>
          </a:xfrm>
          <a:prstGeom prst="rect">
            <a:avLst/>
          </a:prstGeom>
        </p:spPr>
      </p:pic>
    </p:spTree>
    <p:extLst>
      <p:ext uri="{BB962C8B-B14F-4D97-AF65-F5344CB8AC3E}">
        <p14:creationId xmlns:p14="http://schemas.microsoft.com/office/powerpoint/2010/main" val="163301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9E61-A444-0558-526C-0EA2B21D488A}"/>
              </a:ext>
            </a:extLst>
          </p:cNvPr>
          <p:cNvSpPr>
            <a:spLocks noGrp="1"/>
          </p:cNvSpPr>
          <p:nvPr>
            <p:ph type="title"/>
          </p:nvPr>
        </p:nvSpPr>
        <p:spPr/>
        <p:txBody>
          <a:bodyPr/>
          <a:lstStyle/>
          <a:p>
            <a:r>
              <a:rPr lang="en-US"/>
              <a:t>Example of </a:t>
            </a:r>
            <a:r>
              <a:rPr lang="en-US" u="sng"/>
              <a:t>NOT</a:t>
            </a:r>
            <a:r>
              <a:rPr lang="en-US"/>
              <a:t> HABS</a:t>
            </a:r>
            <a:endParaRPr lang="en-US" dirty="0"/>
          </a:p>
        </p:txBody>
      </p:sp>
      <p:pic>
        <p:nvPicPr>
          <p:cNvPr id="11" name="Content Placeholder 10">
            <a:extLst>
              <a:ext uri="{FF2B5EF4-FFF2-40B4-BE49-F238E27FC236}">
                <a16:creationId xmlns:a16="http://schemas.microsoft.com/office/drawing/2014/main" id="{F1542896-05D6-F486-5EE8-229C27AB5FA8}"/>
              </a:ext>
            </a:extLst>
          </p:cNvPr>
          <p:cNvPicPr>
            <a:picLocks noGrp="1" noChangeAspect="1"/>
          </p:cNvPicPr>
          <p:nvPr>
            <p:ph idx="1"/>
          </p:nvPr>
        </p:nvPicPr>
        <p:blipFill>
          <a:blip r:embed="rId2"/>
          <a:stretch>
            <a:fillRect/>
          </a:stretch>
        </p:blipFill>
        <p:spPr>
          <a:xfrm>
            <a:off x="8147688" y="632546"/>
            <a:ext cx="3728605" cy="2796454"/>
          </a:xfrm>
          <a:prstGeom prst="rect">
            <a:avLst/>
          </a:prstGeom>
        </p:spPr>
      </p:pic>
      <p:pic>
        <p:nvPicPr>
          <p:cNvPr id="12" name="Picture 11">
            <a:extLst>
              <a:ext uri="{FF2B5EF4-FFF2-40B4-BE49-F238E27FC236}">
                <a16:creationId xmlns:a16="http://schemas.microsoft.com/office/drawing/2014/main" id="{4C350956-E317-DE2F-6B6F-348149421593}"/>
              </a:ext>
            </a:extLst>
          </p:cNvPr>
          <p:cNvPicPr>
            <a:picLocks noChangeAspect="1"/>
          </p:cNvPicPr>
          <p:nvPr/>
        </p:nvPicPr>
        <p:blipFill>
          <a:blip r:embed="rId3"/>
          <a:stretch>
            <a:fillRect/>
          </a:stretch>
        </p:blipFill>
        <p:spPr>
          <a:xfrm>
            <a:off x="8147688" y="3558868"/>
            <a:ext cx="3879404" cy="2585623"/>
          </a:xfrm>
          <a:prstGeom prst="rect">
            <a:avLst/>
          </a:prstGeom>
        </p:spPr>
      </p:pic>
      <p:pic>
        <p:nvPicPr>
          <p:cNvPr id="14" name="Picture 13">
            <a:extLst>
              <a:ext uri="{FF2B5EF4-FFF2-40B4-BE49-F238E27FC236}">
                <a16:creationId xmlns:a16="http://schemas.microsoft.com/office/drawing/2014/main" id="{6E4C0D2A-DD2C-C2B3-9AE2-BAD63BE54A93}"/>
              </a:ext>
            </a:extLst>
          </p:cNvPr>
          <p:cNvPicPr>
            <a:picLocks noChangeAspect="1"/>
          </p:cNvPicPr>
          <p:nvPr/>
        </p:nvPicPr>
        <p:blipFill>
          <a:blip r:embed="rId4"/>
          <a:stretch>
            <a:fillRect/>
          </a:stretch>
        </p:blipFill>
        <p:spPr>
          <a:xfrm>
            <a:off x="3141032" y="1820556"/>
            <a:ext cx="5006656" cy="3754992"/>
          </a:xfrm>
          <a:prstGeom prst="rect">
            <a:avLst/>
          </a:prstGeom>
        </p:spPr>
      </p:pic>
      <p:pic>
        <p:nvPicPr>
          <p:cNvPr id="13" name="Picture 12">
            <a:extLst>
              <a:ext uri="{FF2B5EF4-FFF2-40B4-BE49-F238E27FC236}">
                <a16:creationId xmlns:a16="http://schemas.microsoft.com/office/drawing/2014/main" id="{A6131465-5C3A-12D5-ABF8-076ED1D32B84}"/>
              </a:ext>
            </a:extLst>
          </p:cNvPr>
          <p:cNvPicPr>
            <a:picLocks noChangeAspect="1"/>
          </p:cNvPicPr>
          <p:nvPr/>
        </p:nvPicPr>
        <p:blipFill>
          <a:blip r:embed="rId5"/>
          <a:stretch>
            <a:fillRect/>
          </a:stretch>
        </p:blipFill>
        <p:spPr>
          <a:xfrm>
            <a:off x="107951" y="5089922"/>
            <a:ext cx="3143249" cy="1768077"/>
          </a:xfrm>
          <a:prstGeom prst="rect">
            <a:avLst/>
          </a:prstGeom>
        </p:spPr>
      </p:pic>
      <p:pic>
        <p:nvPicPr>
          <p:cNvPr id="15" name="Picture 14">
            <a:extLst>
              <a:ext uri="{FF2B5EF4-FFF2-40B4-BE49-F238E27FC236}">
                <a16:creationId xmlns:a16="http://schemas.microsoft.com/office/drawing/2014/main" id="{3CE2E39B-2C8F-72F3-0EE8-3402314295C7}"/>
              </a:ext>
            </a:extLst>
          </p:cNvPr>
          <p:cNvPicPr>
            <a:picLocks noChangeAspect="1"/>
          </p:cNvPicPr>
          <p:nvPr/>
        </p:nvPicPr>
        <p:blipFill>
          <a:blip r:embed="rId6"/>
          <a:stretch>
            <a:fillRect/>
          </a:stretch>
        </p:blipFill>
        <p:spPr>
          <a:xfrm>
            <a:off x="427713" y="1621756"/>
            <a:ext cx="2503723" cy="3338298"/>
          </a:xfrm>
          <a:prstGeom prst="rect">
            <a:avLst/>
          </a:prstGeom>
        </p:spPr>
      </p:pic>
    </p:spTree>
    <p:extLst>
      <p:ext uri="{BB962C8B-B14F-4D97-AF65-F5344CB8AC3E}">
        <p14:creationId xmlns:p14="http://schemas.microsoft.com/office/powerpoint/2010/main" val="145775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8C90-1C7D-BA16-A919-2BD60311FC45}"/>
              </a:ext>
            </a:extLst>
          </p:cNvPr>
          <p:cNvSpPr>
            <a:spLocks noGrp="1"/>
          </p:cNvSpPr>
          <p:nvPr>
            <p:ph type="title"/>
          </p:nvPr>
        </p:nvSpPr>
        <p:spPr/>
        <p:txBody>
          <a:bodyPr/>
          <a:lstStyle/>
          <a:p>
            <a:r>
              <a:rPr lang="en-US" dirty="0"/>
              <a:t>Enumeration and Identification </a:t>
            </a:r>
          </a:p>
        </p:txBody>
      </p:sp>
      <p:sp>
        <p:nvSpPr>
          <p:cNvPr id="6" name="Content Placeholder 5">
            <a:extLst>
              <a:ext uri="{FF2B5EF4-FFF2-40B4-BE49-F238E27FC236}">
                <a16:creationId xmlns:a16="http://schemas.microsoft.com/office/drawing/2014/main" id="{236E9F4D-5940-6394-1D83-E1C3B9669934}"/>
              </a:ext>
            </a:extLst>
          </p:cNvPr>
          <p:cNvSpPr>
            <a:spLocks noGrp="1"/>
          </p:cNvSpPr>
          <p:nvPr>
            <p:ph idx="1"/>
          </p:nvPr>
        </p:nvSpPr>
        <p:spPr/>
        <p:txBody>
          <a:bodyPr/>
          <a:lstStyle/>
          <a:p>
            <a:r>
              <a:rPr lang="en-US" dirty="0"/>
              <a:t>Enumeration and identification </a:t>
            </a:r>
          </a:p>
          <a:p>
            <a:r>
              <a:rPr lang="en-US" dirty="0"/>
              <a:t>Only looking at </a:t>
            </a:r>
            <a:r>
              <a:rPr lang="en-US" dirty="0" err="1"/>
              <a:t>cyanos</a:t>
            </a:r>
            <a:r>
              <a:rPr lang="en-US" dirty="0"/>
              <a:t> – note other species of significance  </a:t>
            </a:r>
          </a:p>
          <a:p>
            <a:r>
              <a:rPr lang="en-US" dirty="0"/>
              <a:t>Using Hyetometer</a:t>
            </a:r>
          </a:p>
          <a:p>
            <a:r>
              <a:rPr lang="en-US" dirty="0"/>
              <a:t>Calculating counts (cells/ml)</a:t>
            </a:r>
          </a:p>
          <a:p>
            <a:endParaRPr lang="en-US" dirty="0"/>
          </a:p>
          <a:p>
            <a:endParaRPr lang="en-US" dirty="0"/>
          </a:p>
        </p:txBody>
      </p:sp>
      <p:pic>
        <p:nvPicPr>
          <p:cNvPr id="7" name="Picture 6">
            <a:extLst>
              <a:ext uri="{FF2B5EF4-FFF2-40B4-BE49-F238E27FC236}">
                <a16:creationId xmlns:a16="http://schemas.microsoft.com/office/drawing/2014/main" id="{6B8E8633-6720-B8A6-86CF-DBFFDE4A171C}"/>
              </a:ext>
            </a:extLst>
          </p:cNvPr>
          <p:cNvPicPr>
            <a:picLocks noChangeAspect="1"/>
          </p:cNvPicPr>
          <p:nvPr/>
        </p:nvPicPr>
        <p:blipFill>
          <a:blip r:embed="rId2"/>
          <a:stretch>
            <a:fillRect/>
          </a:stretch>
        </p:blipFill>
        <p:spPr>
          <a:xfrm>
            <a:off x="3097858" y="3837149"/>
            <a:ext cx="2892148" cy="2895600"/>
          </a:xfrm>
          <a:prstGeom prst="rect">
            <a:avLst/>
          </a:prstGeom>
        </p:spPr>
      </p:pic>
      <p:pic>
        <p:nvPicPr>
          <p:cNvPr id="8" name="Picture 7">
            <a:extLst>
              <a:ext uri="{FF2B5EF4-FFF2-40B4-BE49-F238E27FC236}">
                <a16:creationId xmlns:a16="http://schemas.microsoft.com/office/drawing/2014/main" id="{3F1BBDAF-74B5-A0EF-6138-21411DF42883}"/>
              </a:ext>
            </a:extLst>
          </p:cNvPr>
          <p:cNvPicPr>
            <a:picLocks noChangeAspect="1"/>
          </p:cNvPicPr>
          <p:nvPr/>
        </p:nvPicPr>
        <p:blipFill>
          <a:blip r:embed="rId3"/>
          <a:stretch>
            <a:fillRect/>
          </a:stretch>
        </p:blipFill>
        <p:spPr>
          <a:xfrm>
            <a:off x="3248419" y="4250806"/>
            <a:ext cx="2591025" cy="768163"/>
          </a:xfrm>
          <a:prstGeom prst="rect">
            <a:avLst/>
          </a:prstGeom>
        </p:spPr>
      </p:pic>
      <p:pic>
        <p:nvPicPr>
          <p:cNvPr id="4" name="Picture 3">
            <a:extLst>
              <a:ext uri="{FF2B5EF4-FFF2-40B4-BE49-F238E27FC236}">
                <a16:creationId xmlns:a16="http://schemas.microsoft.com/office/drawing/2014/main" id="{96DDFF2B-A144-E87B-22C2-8DC86E243088}"/>
              </a:ext>
            </a:extLst>
          </p:cNvPr>
          <p:cNvPicPr>
            <a:picLocks noChangeAspect="1"/>
          </p:cNvPicPr>
          <p:nvPr/>
        </p:nvPicPr>
        <p:blipFill>
          <a:blip r:embed="rId4"/>
          <a:stretch>
            <a:fillRect/>
          </a:stretch>
        </p:blipFill>
        <p:spPr>
          <a:xfrm>
            <a:off x="7967863" y="2997197"/>
            <a:ext cx="3925255" cy="3519413"/>
          </a:xfrm>
          <a:prstGeom prst="rect">
            <a:avLst/>
          </a:prstGeom>
        </p:spPr>
      </p:pic>
    </p:spTree>
    <p:extLst>
      <p:ext uri="{BB962C8B-B14F-4D97-AF65-F5344CB8AC3E}">
        <p14:creationId xmlns:p14="http://schemas.microsoft.com/office/powerpoint/2010/main" val="94943234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28c4bf1-c8c3-404b-9f35-fe7c410cce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E2441068CF1C449393C13A6DB6DF53" ma:contentTypeVersion="15" ma:contentTypeDescription="Create a new document." ma:contentTypeScope="" ma:versionID="c509d2b3928be1dd3099fae98a8b7f5b">
  <xsd:schema xmlns:xsd="http://www.w3.org/2001/XMLSchema" xmlns:xs="http://www.w3.org/2001/XMLSchema" xmlns:p="http://schemas.microsoft.com/office/2006/metadata/properties" xmlns:ns3="128c4bf1-c8c3-404b-9f35-fe7c410cce2d" xmlns:ns4="abb6e7bf-72b8-4d91-9357-d2075fed6f0e" targetNamespace="http://schemas.microsoft.com/office/2006/metadata/properties" ma:root="true" ma:fieldsID="ac96fabfc5382141926394e0e640a271" ns3:_="" ns4:_="">
    <xsd:import namespace="128c4bf1-c8c3-404b-9f35-fe7c410cce2d"/>
    <xsd:import namespace="abb6e7bf-72b8-4d91-9357-d2075fed6f0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SystemTags" minOccurs="0"/>
                <xsd:element ref="ns3:MediaServiceDateTaken"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c4bf1-c8c3-404b-9f35-fe7c410cce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b6e7bf-72b8-4d91-9357-d2075fed6f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purl.org/dc/terms/"/>
    <ds:schemaRef ds:uri="http://schemas.microsoft.com/office/2006/documentManagement/types"/>
    <ds:schemaRef ds:uri="abb6e7bf-72b8-4d91-9357-d2075fed6f0e"/>
    <ds:schemaRef ds:uri="http://purl.org/dc/elements/1.1/"/>
    <ds:schemaRef ds:uri="http://schemas.microsoft.com/office/2006/metadata/properties"/>
    <ds:schemaRef ds:uri="128c4bf1-c8c3-404b-9f35-fe7c410cce2d"/>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0EDB4A0-6F84-4AF3-9DB2-728C83F2EF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c4bf1-c8c3-404b-9f35-fe7c410cce2d"/>
    <ds:schemaRef ds:uri="abb6e7bf-72b8-4d91-9357-d2075fed6f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2069</TotalTime>
  <Words>1023</Words>
  <Application>Microsoft Office PowerPoint</Application>
  <PresentationFormat>Widescreen</PresentationFormat>
  <Paragraphs>125</Paragraphs>
  <Slides>34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Corbel</vt:lpstr>
      <vt:lpstr>Tw Cen MT</vt:lpstr>
      <vt:lpstr>Depth</vt:lpstr>
      <vt:lpstr>2023 NJDEP HAB Strategy and Results</vt:lpstr>
      <vt:lpstr>NJDEP HAB Strategy </vt:lpstr>
      <vt:lpstr>NJDEP HAB Strategy </vt:lpstr>
      <vt:lpstr>Cyanobacteria </vt:lpstr>
      <vt:lpstr>Health Risks</vt:lpstr>
      <vt:lpstr>PowerPoint Presentation</vt:lpstr>
      <vt:lpstr>Example of HABS</vt:lpstr>
      <vt:lpstr>Example of NOT HABS</vt:lpstr>
      <vt:lpstr>Enumeration and Identification </vt:lpstr>
      <vt:lpstr>Enumeration and Identification </vt:lpstr>
      <vt:lpstr>CAAS – Toxin Analysis</vt:lpstr>
      <vt:lpstr>PowerPoint Presentation</vt:lpstr>
      <vt:lpstr>Guidance Values</vt:lpstr>
      <vt:lpstr>HAB Expert Team</vt:lpstr>
      <vt:lpstr>Reporting a HAB</vt:lpstr>
      <vt:lpstr>All Divisions Working Together</vt:lpstr>
      <vt:lpstr>HAB Dashboard </vt:lpstr>
      <vt:lpstr>Tools in the toolbox</vt:lpstr>
      <vt:lpstr>Tiered Alert System</vt:lpstr>
      <vt:lpstr>PowerPoint Presentation</vt:lpstr>
      <vt:lpstr>Phycocyanin Meter Loan Program </vt:lpstr>
      <vt:lpstr>PowerPoint Presentation</vt:lpstr>
      <vt:lpstr>2023 HAB Annual Summary </vt:lpstr>
      <vt:lpstr>PowerPoint Presentation</vt:lpstr>
      <vt:lpstr>PowerPoint Presentation</vt:lpstr>
      <vt:lpstr>2023 HAB Season</vt:lpstr>
      <vt:lpstr>HAB % occurrence  (2017 – 2023)</vt:lpstr>
      <vt:lpstr>PowerPoint Presentation</vt:lpstr>
      <vt:lpstr>Samples by county (2023)</vt:lpstr>
      <vt:lpstr>PowerPoint Presentation</vt:lpstr>
      <vt:lpstr>PowerPoint Presentation</vt:lpstr>
      <vt:lpstr>Winter HABs</vt:lpstr>
      <vt:lpstr>Lakeside Homeowners:  HAB Prevention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NJDEP HAB Strategy and Results</dc:title>
  <dc:creator>Mayer, Emily [DEP]</dc:creator>
  <cp:lastModifiedBy>Mayer, Emily [DEP]</cp:lastModifiedBy>
  <cp:revision>2</cp:revision>
  <dcterms:created xsi:type="dcterms:W3CDTF">2024-04-22T10:56:15Z</dcterms:created>
  <dcterms:modified xsi:type="dcterms:W3CDTF">2024-04-24T14:33:27Z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0x01010095E2441068CF1C449393C13A6DB6DF53</vt:lpwstr>
  </property>
</Properties>
</file>