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57" r:id="rId2"/>
    <p:sldId id="1936" r:id="rId3"/>
    <p:sldId id="256" r:id="rId4"/>
    <p:sldId id="1937" r:id="rId5"/>
    <p:sldId id="260" r:id="rId6"/>
    <p:sldId id="1929" r:id="rId7"/>
    <p:sldId id="1901" r:id="rId8"/>
    <p:sldId id="1930" r:id="rId9"/>
    <p:sldId id="1938" r:id="rId10"/>
    <p:sldId id="1899" r:id="rId11"/>
    <p:sldId id="1931" r:id="rId12"/>
    <p:sldId id="1932" r:id="rId13"/>
    <p:sldId id="1925" r:id="rId14"/>
    <p:sldId id="1934" r:id="rId15"/>
    <p:sldId id="1906" r:id="rId16"/>
    <p:sldId id="1900" r:id="rId17"/>
    <p:sldId id="261" r:id="rId18"/>
    <p:sldId id="1939" r:id="rId19"/>
    <p:sldId id="1905" r:id="rId20"/>
    <p:sldId id="1928" r:id="rId21"/>
    <p:sldId id="259" r:id="rId22"/>
    <p:sldId id="1927" r:id="rId23"/>
    <p:sldId id="1924" r:id="rId24"/>
    <p:sldId id="1903" r:id="rId25"/>
    <p:sldId id="1904" r:id="rId26"/>
    <p:sldId id="1915" r:id="rId27"/>
    <p:sldId id="1923" r:id="rId28"/>
    <p:sldId id="1935" r:id="rId29"/>
    <p:sldId id="190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02" userDrawn="1">
          <p15:clr>
            <a:srgbClr val="A4A3A4"/>
          </p15:clr>
        </p15:guide>
        <p15:guide id="2" pos="7355" userDrawn="1">
          <p15:clr>
            <a:srgbClr val="A4A3A4"/>
          </p15:clr>
        </p15:guide>
        <p15:guide id="3" pos="2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A544"/>
    <a:srgbClr val="62A042"/>
    <a:srgbClr val="619E42"/>
    <a:srgbClr val="5D923D"/>
    <a:srgbClr val="446A2C"/>
    <a:srgbClr val="3D7617"/>
    <a:srgbClr val="77D6E5"/>
    <a:srgbClr val="0157AD"/>
    <a:srgbClr val="1745AD"/>
    <a:srgbClr val="0030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5049" autoAdjust="0"/>
  </p:normalViewPr>
  <p:slideViewPr>
    <p:cSldViewPr snapToGrid="0" showGuides="1">
      <p:cViewPr varScale="1">
        <p:scale>
          <a:sx n="61" d="100"/>
          <a:sy n="61" d="100"/>
        </p:scale>
        <p:origin x="480" y="96"/>
      </p:cViewPr>
      <p:guideLst>
        <p:guide orient="horz" pos="1502"/>
        <p:guide pos="7355"/>
        <p:guide pos="211"/>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BEC19-4308-5A4B-88B4-26F175E85FFA}" type="datetimeFigureOut">
              <a:rPr lang="es-ES" smtClean="0"/>
              <a:t>27/04/2024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AD544-4207-2844-94B7-6310A0ABF663}" type="slidenum">
              <a:rPr lang="es-ES" smtClean="0"/>
              <a:t>‹#›</a:t>
            </a:fld>
            <a:endParaRPr lang="es-ES"/>
          </a:p>
        </p:txBody>
      </p:sp>
    </p:spTree>
    <p:extLst>
      <p:ext uri="{BB962C8B-B14F-4D97-AF65-F5344CB8AC3E}">
        <p14:creationId xmlns:p14="http://schemas.microsoft.com/office/powerpoint/2010/main" val="2612575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2</a:t>
            </a:fld>
            <a:endParaRPr lang="es-ES"/>
          </a:p>
        </p:txBody>
      </p:sp>
    </p:spTree>
    <p:extLst>
      <p:ext uri="{BB962C8B-B14F-4D97-AF65-F5344CB8AC3E}">
        <p14:creationId xmlns:p14="http://schemas.microsoft.com/office/powerpoint/2010/main" val="1595754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19</a:t>
            </a:fld>
            <a:endParaRPr lang="es-ES"/>
          </a:p>
        </p:txBody>
      </p:sp>
    </p:spTree>
    <p:extLst>
      <p:ext uri="{BB962C8B-B14F-4D97-AF65-F5344CB8AC3E}">
        <p14:creationId xmlns:p14="http://schemas.microsoft.com/office/powerpoint/2010/main" val="563175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20</a:t>
            </a:fld>
            <a:endParaRPr lang="es-ES"/>
          </a:p>
        </p:txBody>
      </p:sp>
    </p:spTree>
    <p:extLst>
      <p:ext uri="{BB962C8B-B14F-4D97-AF65-F5344CB8AC3E}">
        <p14:creationId xmlns:p14="http://schemas.microsoft.com/office/powerpoint/2010/main" val="599246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CAD544-4207-2844-94B7-6310A0ABF663}" type="slidenum">
              <a:rPr lang="es-ES" smtClean="0"/>
              <a:t>24</a:t>
            </a:fld>
            <a:endParaRPr lang="es-ES"/>
          </a:p>
        </p:txBody>
      </p:sp>
    </p:spTree>
    <p:extLst>
      <p:ext uri="{BB962C8B-B14F-4D97-AF65-F5344CB8AC3E}">
        <p14:creationId xmlns:p14="http://schemas.microsoft.com/office/powerpoint/2010/main" val="1017009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26</a:t>
            </a:fld>
            <a:endParaRPr lang="es-ES"/>
          </a:p>
        </p:txBody>
      </p:sp>
    </p:spTree>
    <p:extLst>
      <p:ext uri="{BB962C8B-B14F-4D97-AF65-F5344CB8AC3E}">
        <p14:creationId xmlns:p14="http://schemas.microsoft.com/office/powerpoint/2010/main" val="3464843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27</a:t>
            </a:fld>
            <a:endParaRPr lang="es-ES"/>
          </a:p>
        </p:txBody>
      </p:sp>
    </p:spTree>
    <p:extLst>
      <p:ext uri="{BB962C8B-B14F-4D97-AF65-F5344CB8AC3E}">
        <p14:creationId xmlns:p14="http://schemas.microsoft.com/office/powerpoint/2010/main" val="1698743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28</a:t>
            </a:fld>
            <a:endParaRPr lang="es-ES"/>
          </a:p>
        </p:txBody>
      </p:sp>
    </p:spTree>
    <p:extLst>
      <p:ext uri="{BB962C8B-B14F-4D97-AF65-F5344CB8AC3E}">
        <p14:creationId xmlns:p14="http://schemas.microsoft.com/office/powerpoint/2010/main" val="196860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29</a:t>
            </a:fld>
            <a:endParaRPr lang="es-ES"/>
          </a:p>
        </p:txBody>
      </p:sp>
    </p:spTree>
    <p:extLst>
      <p:ext uri="{BB962C8B-B14F-4D97-AF65-F5344CB8AC3E}">
        <p14:creationId xmlns:p14="http://schemas.microsoft.com/office/powerpoint/2010/main" val="564293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CAD544-4207-2844-94B7-6310A0ABF663}" type="slidenum">
              <a:rPr lang="es-ES" smtClean="0"/>
              <a:t>3</a:t>
            </a:fld>
            <a:endParaRPr lang="es-ES"/>
          </a:p>
        </p:txBody>
      </p:sp>
    </p:spTree>
    <p:extLst>
      <p:ext uri="{BB962C8B-B14F-4D97-AF65-F5344CB8AC3E}">
        <p14:creationId xmlns:p14="http://schemas.microsoft.com/office/powerpoint/2010/main" val="1444256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5</a:t>
            </a:fld>
            <a:endParaRPr lang="es-ES"/>
          </a:p>
        </p:txBody>
      </p:sp>
    </p:spTree>
    <p:extLst>
      <p:ext uri="{BB962C8B-B14F-4D97-AF65-F5344CB8AC3E}">
        <p14:creationId xmlns:p14="http://schemas.microsoft.com/office/powerpoint/2010/main" val="2690406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7</a:t>
            </a:fld>
            <a:endParaRPr lang="es-ES"/>
          </a:p>
        </p:txBody>
      </p:sp>
    </p:spTree>
    <p:extLst>
      <p:ext uri="{BB962C8B-B14F-4D97-AF65-F5344CB8AC3E}">
        <p14:creationId xmlns:p14="http://schemas.microsoft.com/office/powerpoint/2010/main" val="1238300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9</a:t>
            </a:fld>
            <a:endParaRPr lang="es-ES"/>
          </a:p>
        </p:txBody>
      </p:sp>
    </p:spTree>
    <p:extLst>
      <p:ext uri="{BB962C8B-B14F-4D97-AF65-F5344CB8AC3E}">
        <p14:creationId xmlns:p14="http://schemas.microsoft.com/office/powerpoint/2010/main" val="1238300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10</a:t>
            </a:fld>
            <a:endParaRPr lang="es-ES"/>
          </a:p>
        </p:txBody>
      </p:sp>
    </p:spTree>
    <p:extLst>
      <p:ext uri="{BB962C8B-B14F-4D97-AF65-F5344CB8AC3E}">
        <p14:creationId xmlns:p14="http://schemas.microsoft.com/office/powerpoint/2010/main" val="1316609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15</a:t>
            </a:fld>
            <a:endParaRPr lang="es-ES"/>
          </a:p>
        </p:txBody>
      </p:sp>
    </p:spTree>
    <p:extLst>
      <p:ext uri="{BB962C8B-B14F-4D97-AF65-F5344CB8AC3E}">
        <p14:creationId xmlns:p14="http://schemas.microsoft.com/office/powerpoint/2010/main" val="4270674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16</a:t>
            </a:fld>
            <a:endParaRPr lang="es-ES"/>
          </a:p>
        </p:txBody>
      </p:sp>
    </p:spTree>
    <p:extLst>
      <p:ext uri="{BB962C8B-B14F-4D97-AF65-F5344CB8AC3E}">
        <p14:creationId xmlns:p14="http://schemas.microsoft.com/office/powerpoint/2010/main" val="1330161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8CAD544-4207-2844-94B7-6310A0ABF663}" type="slidenum">
              <a:rPr lang="es-ES" smtClean="0"/>
              <a:t>17</a:t>
            </a:fld>
            <a:endParaRPr lang="es-ES"/>
          </a:p>
        </p:txBody>
      </p:sp>
    </p:spTree>
    <p:extLst>
      <p:ext uri="{BB962C8B-B14F-4D97-AF65-F5344CB8AC3E}">
        <p14:creationId xmlns:p14="http://schemas.microsoft.com/office/powerpoint/2010/main" val="29510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FDEBFC0-C528-C042-AE93-DE769FC2F643}" type="datetimeFigureOut">
              <a:rPr lang="es-ES" smtClean="0"/>
              <a:t>27/04/2024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515AA1-6E8A-504A-B13D-89DC3F1A04FE}" type="slidenum">
              <a:rPr lang="es-ES" smtClean="0"/>
              <a:t>‹#›</a:t>
            </a:fld>
            <a:endParaRPr lang="es-ES"/>
          </a:p>
        </p:txBody>
      </p:sp>
    </p:spTree>
    <p:extLst>
      <p:ext uri="{BB962C8B-B14F-4D97-AF65-F5344CB8AC3E}">
        <p14:creationId xmlns:p14="http://schemas.microsoft.com/office/powerpoint/2010/main" val="1805998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FDEBFC0-C528-C042-AE93-DE769FC2F643}" type="datetimeFigureOut">
              <a:rPr lang="es-ES" smtClean="0"/>
              <a:t>27/04/2024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515AA1-6E8A-504A-B13D-89DC3F1A04FE}" type="slidenum">
              <a:rPr lang="es-ES" smtClean="0"/>
              <a:t>‹#›</a:t>
            </a:fld>
            <a:endParaRPr lang="es-ES"/>
          </a:p>
        </p:txBody>
      </p:sp>
    </p:spTree>
    <p:extLst>
      <p:ext uri="{BB962C8B-B14F-4D97-AF65-F5344CB8AC3E}">
        <p14:creationId xmlns:p14="http://schemas.microsoft.com/office/powerpoint/2010/main" val="3901202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FDEBFC0-C528-C042-AE93-DE769FC2F643}" type="datetimeFigureOut">
              <a:rPr lang="es-ES" smtClean="0"/>
              <a:t>27/04/2024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515AA1-6E8A-504A-B13D-89DC3F1A04FE}" type="slidenum">
              <a:rPr lang="es-ES" smtClean="0"/>
              <a:t>‹#›</a:t>
            </a:fld>
            <a:endParaRPr lang="es-ES"/>
          </a:p>
        </p:txBody>
      </p:sp>
    </p:spTree>
    <p:extLst>
      <p:ext uri="{BB962C8B-B14F-4D97-AF65-F5344CB8AC3E}">
        <p14:creationId xmlns:p14="http://schemas.microsoft.com/office/powerpoint/2010/main" val="1564890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418D16E-F01A-4C58-9074-6C111244F7F8}"/>
              </a:ext>
            </a:extLst>
          </p:cNvPr>
          <p:cNvSpPr>
            <a:spLocks noGrp="1"/>
          </p:cNvSpPr>
          <p:nvPr>
            <p:ph type="pic" sz="quarter" idx="10"/>
          </p:nvPr>
        </p:nvSpPr>
        <p:spPr>
          <a:xfrm>
            <a:off x="-1110343" y="-1"/>
            <a:ext cx="8817429" cy="6858000"/>
          </a:xfrm>
          <a:custGeom>
            <a:avLst/>
            <a:gdLst>
              <a:gd name="connsiteX0" fmla="*/ 5878377 w 8817429"/>
              <a:gd name="connsiteY0" fmla="*/ 4288971 h 6858000"/>
              <a:gd name="connsiteX1" fmla="*/ 7249885 w 8817429"/>
              <a:gd name="connsiteY1" fmla="*/ 4288971 h 6858000"/>
              <a:gd name="connsiteX2" fmla="*/ 5420993 w 8817429"/>
              <a:gd name="connsiteY2" fmla="*/ 6858000 h 6858000"/>
              <a:gd name="connsiteX3" fmla="*/ 4049485 w 8817429"/>
              <a:gd name="connsiteY3" fmla="*/ 6858000 h 6858000"/>
              <a:gd name="connsiteX4" fmla="*/ 4882210 w 8817429"/>
              <a:gd name="connsiteY4" fmla="*/ 0 h 6858000"/>
              <a:gd name="connsiteX5" fmla="*/ 8817429 w 8817429"/>
              <a:gd name="connsiteY5" fmla="*/ 0 h 6858000"/>
              <a:gd name="connsiteX6" fmla="*/ 3935220 w 8817429"/>
              <a:gd name="connsiteY6" fmla="*/ 6858000 h 6858000"/>
              <a:gd name="connsiteX7" fmla="*/ 0 w 8817429"/>
              <a:gd name="connsiteY7" fmla="*/ 6858000 h 6858000"/>
              <a:gd name="connsiteX8" fmla="*/ 3396434 w 8817429"/>
              <a:gd name="connsiteY8" fmla="*/ 0 h 6858000"/>
              <a:gd name="connsiteX9" fmla="*/ 4767942 w 8817429"/>
              <a:gd name="connsiteY9" fmla="*/ 0 h 6858000"/>
              <a:gd name="connsiteX10" fmla="*/ 2939050 w 8817429"/>
              <a:gd name="connsiteY10" fmla="*/ 2569030 h 6858000"/>
              <a:gd name="connsiteX11" fmla="*/ 1567542 w 8817429"/>
              <a:gd name="connsiteY11" fmla="*/ 256903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17429" h="6858000">
                <a:moveTo>
                  <a:pt x="5878377" y="4288971"/>
                </a:moveTo>
                <a:lnTo>
                  <a:pt x="7249885" y="4288971"/>
                </a:lnTo>
                <a:lnTo>
                  <a:pt x="5420993" y="6858000"/>
                </a:lnTo>
                <a:lnTo>
                  <a:pt x="4049485" y="6858000"/>
                </a:lnTo>
                <a:close/>
                <a:moveTo>
                  <a:pt x="4882210" y="0"/>
                </a:moveTo>
                <a:lnTo>
                  <a:pt x="8817429" y="0"/>
                </a:lnTo>
                <a:lnTo>
                  <a:pt x="3935220" y="6858000"/>
                </a:lnTo>
                <a:lnTo>
                  <a:pt x="0" y="6858000"/>
                </a:lnTo>
                <a:close/>
                <a:moveTo>
                  <a:pt x="3396434" y="0"/>
                </a:moveTo>
                <a:lnTo>
                  <a:pt x="4767942" y="0"/>
                </a:lnTo>
                <a:lnTo>
                  <a:pt x="2939050" y="2569030"/>
                </a:lnTo>
                <a:lnTo>
                  <a:pt x="1567542" y="2569030"/>
                </a:lnTo>
                <a:close/>
              </a:path>
            </a:pathLst>
          </a:custGeom>
        </p:spPr>
        <p:txBody>
          <a:bodyPr wrap="square">
            <a:noAutofit/>
          </a:bodyPr>
          <a:lstStyle/>
          <a:p>
            <a:endParaRPr lang="en-US" dirty="0"/>
          </a:p>
        </p:txBody>
      </p:sp>
    </p:spTree>
    <p:extLst>
      <p:ext uri="{BB962C8B-B14F-4D97-AF65-F5344CB8AC3E}">
        <p14:creationId xmlns:p14="http://schemas.microsoft.com/office/powerpoint/2010/main" val="1716549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FDEBFC0-C528-C042-AE93-DE769FC2F643}" type="datetimeFigureOut">
              <a:rPr lang="es-ES" smtClean="0"/>
              <a:t>27/04/2024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515AA1-6E8A-504A-B13D-89DC3F1A04FE}" type="slidenum">
              <a:rPr lang="es-ES" smtClean="0"/>
              <a:t>‹#›</a:t>
            </a:fld>
            <a:endParaRPr lang="es-ES"/>
          </a:p>
        </p:txBody>
      </p:sp>
    </p:spTree>
    <p:extLst>
      <p:ext uri="{BB962C8B-B14F-4D97-AF65-F5344CB8AC3E}">
        <p14:creationId xmlns:p14="http://schemas.microsoft.com/office/powerpoint/2010/main" val="527016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FDEBFC0-C528-C042-AE93-DE769FC2F643}" type="datetimeFigureOut">
              <a:rPr lang="es-ES" smtClean="0"/>
              <a:t>27/04/2024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515AA1-6E8A-504A-B13D-89DC3F1A04FE}" type="slidenum">
              <a:rPr lang="es-ES" smtClean="0"/>
              <a:t>‹#›</a:t>
            </a:fld>
            <a:endParaRPr lang="es-ES"/>
          </a:p>
        </p:txBody>
      </p:sp>
    </p:spTree>
    <p:extLst>
      <p:ext uri="{BB962C8B-B14F-4D97-AF65-F5344CB8AC3E}">
        <p14:creationId xmlns:p14="http://schemas.microsoft.com/office/powerpoint/2010/main" val="63347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FDEBFC0-C528-C042-AE93-DE769FC2F643}" type="datetimeFigureOut">
              <a:rPr lang="es-ES" smtClean="0"/>
              <a:t>27/04/2024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C515AA1-6E8A-504A-B13D-89DC3F1A04FE}" type="slidenum">
              <a:rPr lang="es-ES" smtClean="0"/>
              <a:t>‹#›</a:t>
            </a:fld>
            <a:endParaRPr lang="es-ES"/>
          </a:p>
        </p:txBody>
      </p:sp>
    </p:spTree>
    <p:extLst>
      <p:ext uri="{BB962C8B-B14F-4D97-AF65-F5344CB8AC3E}">
        <p14:creationId xmlns:p14="http://schemas.microsoft.com/office/powerpoint/2010/main" val="3139521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FDEBFC0-C528-C042-AE93-DE769FC2F643}" type="datetimeFigureOut">
              <a:rPr lang="es-ES" smtClean="0"/>
              <a:t>27/04/2024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C515AA1-6E8A-504A-B13D-89DC3F1A04FE}" type="slidenum">
              <a:rPr lang="es-ES" smtClean="0"/>
              <a:t>‹#›</a:t>
            </a:fld>
            <a:endParaRPr lang="es-ES"/>
          </a:p>
        </p:txBody>
      </p:sp>
    </p:spTree>
    <p:extLst>
      <p:ext uri="{BB962C8B-B14F-4D97-AF65-F5344CB8AC3E}">
        <p14:creationId xmlns:p14="http://schemas.microsoft.com/office/powerpoint/2010/main" val="1263850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FDEBFC0-C528-C042-AE93-DE769FC2F643}" type="datetimeFigureOut">
              <a:rPr lang="es-ES" smtClean="0"/>
              <a:t>27/04/2024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C515AA1-6E8A-504A-B13D-89DC3F1A04FE}" type="slidenum">
              <a:rPr lang="es-ES" smtClean="0"/>
              <a:t>‹#›</a:t>
            </a:fld>
            <a:endParaRPr lang="es-ES"/>
          </a:p>
        </p:txBody>
      </p:sp>
    </p:spTree>
    <p:extLst>
      <p:ext uri="{BB962C8B-B14F-4D97-AF65-F5344CB8AC3E}">
        <p14:creationId xmlns:p14="http://schemas.microsoft.com/office/powerpoint/2010/main" val="1133265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EBFC0-C528-C042-AE93-DE769FC2F643}" type="datetimeFigureOut">
              <a:rPr lang="es-ES" smtClean="0"/>
              <a:t>27/04/2024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C515AA1-6E8A-504A-B13D-89DC3F1A04FE}" type="slidenum">
              <a:rPr lang="es-ES" smtClean="0"/>
              <a:t>‹#›</a:t>
            </a:fld>
            <a:endParaRPr lang="es-ES"/>
          </a:p>
        </p:txBody>
      </p:sp>
    </p:spTree>
    <p:extLst>
      <p:ext uri="{BB962C8B-B14F-4D97-AF65-F5344CB8AC3E}">
        <p14:creationId xmlns:p14="http://schemas.microsoft.com/office/powerpoint/2010/main" val="1214214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FDEBFC0-C528-C042-AE93-DE769FC2F643}" type="datetimeFigureOut">
              <a:rPr lang="es-ES" smtClean="0"/>
              <a:t>27/04/2024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C515AA1-6E8A-504A-B13D-89DC3F1A04FE}" type="slidenum">
              <a:rPr lang="es-ES" smtClean="0"/>
              <a:t>‹#›</a:t>
            </a:fld>
            <a:endParaRPr lang="es-ES"/>
          </a:p>
        </p:txBody>
      </p:sp>
    </p:spTree>
    <p:extLst>
      <p:ext uri="{BB962C8B-B14F-4D97-AF65-F5344CB8AC3E}">
        <p14:creationId xmlns:p14="http://schemas.microsoft.com/office/powerpoint/2010/main" val="411985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FDEBFC0-C528-C042-AE93-DE769FC2F643}" type="datetimeFigureOut">
              <a:rPr lang="es-ES" smtClean="0"/>
              <a:t>27/04/2024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C515AA1-6E8A-504A-B13D-89DC3F1A04FE}" type="slidenum">
              <a:rPr lang="es-ES" smtClean="0"/>
              <a:t>‹#›</a:t>
            </a:fld>
            <a:endParaRPr lang="es-ES"/>
          </a:p>
        </p:txBody>
      </p:sp>
    </p:spTree>
    <p:extLst>
      <p:ext uri="{BB962C8B-B14F-4D97-AF65-F5344CB8AC3E}">
        <p14:creationId xmlns:p14="http://schemas.microsoft.com/office/powerpoint/2010/main" val="4215058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EBFC0-C528-C042-AE93-DE769FC2F643}" type="datetimeFigureOut">
              <a:rPr lang="es-ES" smtClean="0"/>
              <a:t>27/04/2024</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15AA1-6E8A-504A-B13D-89DC3F1A04FE}" type="slidenum">
              <a:rPr lang="es-ES" smtClean="0"/>
              <a:t>‹#›</a:t>
            </a:fld>
            <a:endParaRPr lang="es-ES"/>
          </a:p>
        </p:txBody>
      </p:sp>
    </p:spTree>
    <p:extLst>
      <p:ext uri="{BB962C8B-B14F-4D97-AF65-F5344CB8AC3E}">
        <p14:creationId xmlns:p14="http://schemas.microsoft.com/office/powerpoint/2010/main" val="1629231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1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png"/><Relationship Id="rId7" Type="http://schemas.openxmlformats.org/officeDocument/2006/relationships/image" Target="../media/image3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1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png"/><Relationship Id="rId7" Type="http://schemas.openxmlformats.org/officeDocument/2006/relationships/image" Target="../media/image43.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5.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3.png"/><Relationship Id="rId7" Type="http://schemas.openxmlformats.org/officeDocument/2006/relationships/image" Target="../media/image4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11.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1.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notesSlide" Target="../notesSlides/notesSlide14.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23.png"/><Relationship Id="rId10" Type="http://schemas.openxmlformats.org/officeDocument/2006/relationships/image" Target="../media/image60.png"/><Relationship Id="rId4" Type="http://schemas.openxmlformats.org/officeDocument/2006/relationships/image" Target="../media/image6.png"/><Relationship Id="rId9" Type="http://schemas.openxmlformats.org/officeDocument/2006/relationships/image" Target="../media/image59.jpg"/><Relationship Id="rId1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dmount@paragonisg.com" TargetMode="External"/><Relationship Id="rId5" Type="http://schemas.openxmlformats.org/officeDocument/2006/relationships/hyperlink" Target="mailto:twatkins@paragonisg.com" TargetMode="Externa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18" Type="http://schemas.openxmlformats.org/officeDocument/2006/relationships/image" Target="../media/image6.png"/><Relationship Id="rId3" Type="http://schemas.openxmlformats.org/officeDocument/2006/relationships/image" Target="../media/image11.png"/><Relationship Id="rId21" Type="http://schemas.openxmlformats.org/officeDocument/2006/relationships/image" Target="../media/image21.png"/><Relationship Id="rId7" Type="http://schemas.openxmlformats.org/officeDocument/2006/relationships/image" Target="../media/image14.png"/><Relationship Id="rId12" Type="http://schemas.microsoft.com/office/2007/relationships/hdphoto" Target="../media/hdphoto5.wdp"/><Relationship Id="rId17" Type="http://schemas.openxmlformats.org/officeDocument/2006/relationships/image" Target="../media/image3.png"/><Relationship Id="rId25" Type="http://schemas.openxmlformats.org/officeDocument/2006/relationships/image" Target="../media/image25.png"/><Relationship Id="rId2" Type="http://schemas.openxmlformats.org/officeDocument/2006/relationships/notesSlide" Target="../notesSlides/notesSlide2.xml"/><Relationship Id="rId16" Type="http://schemas.microsoft.com/office/2007/relationships/hdphoto" Target="../media/hdphoto7.wdp"/><Relationship Id="rId20"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6.png"/><Relationship Id="rId24" Type="http://schemas.openxmlformats.org/officeDocument/2006/relationships/image" Target="../media/image24.png"/><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3.png"/><Relationship Id="rId10" Type="http://schemas.microsoft.com/office/2007/relationships/hdphoto" Target="../media/hdphoto4.wdp"/><Relationship Id="rId19" Type="http://schemas.openxmlformats.org/officeDocument/2006/relationships/image" Target="../media/image19.png"/><Relationship Id="rId4" Type="http://schemas.openxmlformats.org/officeDocument/2006/relationships/image" Target="../media/image12.emf"/><Relationship Id="rId9" Type="http://schemas.openxmlformats.org/officeDocument/2006/relationships/image" Target="../media/image15.png"/><Relationship Id="rId14" Type="http://schemas.microsoft.com/office/2007/relationships/hdphoto" Target="../media/hdphoto6.wdp"/><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png"/><Relationship Id="rId7"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7675" y="1930"/>
            <a:ext cx="12192000" cy="6868981"/>
          </a:xfrm>
          <a:prstGeom prst="rect">
            <a:avLst/>
          </a:prstGeom>
          <a:gradFill>
            <a:gsLst>
              <a:gs pos="0">
                <a:schemeClr val="accent6">
                  <a:lumMod val="60000"/>
                  <a:lumOff val="40000"/>
                </a:schemeClr>
              </a:gs>
              <a:gs pos="67000">
                <a:schemeClr val="accent6"/>
              </a:gs>
              <a:gs pos="100000">
                <a:srgbClr val="3D761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 name="Imagen 7">
            <a:extLst>
              <a:ext uri="{FF2B5EF4-FFF2-40B4-BE49-F238E27FC236}">
                <a16:creationId xmlns:a16="http://schemas.microsoft.com/office/drawing/2014/main" id="{BE670693-2C29-CD48-D727-B9361290C19C}"/>
              </a:ext>
            </a:extLst>
          </p:cNvPr>
          <p:cNvPicPr>
            <a:picLocks noChangeAspect="1"/>
          </p:cNvPicPr>
          <p:nvPr/>
        </p:nvPicPr>
        <p:blipFill>
          <a:blip r:embed="rId2">
            <a:alphaModFix amt="29000"/>
          </a:blip>
          <a:stretch>
            <a:fillRect/>
          </a:stretch>
        </p:blipFill>
        <p:spPr>
          <a:xfrm>
            <a:off x="-36" y="0"/>
            <a:ext cx="12199711" cy="6850992"/>
          </a:xfrm>
          <a:prstGeom prst="rect">
            <a:avLst/>
          </a:prstGeom>
        </p:spPr>
      </p:pic>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3">
            <a:alphaModFix amt="10000"/>
            <a:extLst>
              <a:ext uri="{28A0092B-C50C-407E-A947-70E740481C1C}">
                <a14:useLocalDpi xmlns:a14="http://schemas.microsoft.com/office/drawing/2010/main"/>
              </a:ext>
            </a:extLst>
          </a:blip>
          <a:stretch>
            <a:fillRect/>
          </a:stretch>
        </p:blipFill>
        <p:spPr>
          <a:xfrm>
            <a:off x="3750558" y="394671"/>
            <a:ext cx="8355816" cy="6061650"/>
          </a:xfrm>
          <a:prstGeom prst="rect">
            <a:avLst/>
          </a:prstGeom>
          <a:noFill/>
          <a:ln>
            <a:noFill/>
          </a:ln>
          <a:effectLst>
            <a:outerShdw blurRad="50800" dist="38100" dir="2700000" algn="tl" rotWithShape="0">
              <a:prstClr val="black">
                <a:alpha val="0"/>
              </a:prstClr>
            </a:outerShdw>
            <a:reflection blurRad="6350" stA="52000" endA="300" endPos="35000" dir="5400000" sy="-100000" algn="bl" rotWithShape="0"/>
          </a:effectLst>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pic>
        <p:nvPicPr>
          <p:cNvPr id="12" name="Imagen 11">
            <a:extLst>
              <a:ext uri="{FF2B5EF4-FFF2-40B4-BE49-F238E27FC236}">
                <a16:creationId xmlns:a16="http://schemas.microsoft.com/office/drawing/2014/main" id="{5D9728F3-BBD8-9AD3-DD06-8315DAB77A2E}"/>
              </a:ext>
            </a:extLst>
          </p:cNvPr>
          <p:cNvPicPr>
            <a:picLocks noChangeAspect="1"/>
          </p:cNvPicPr>
          <p:nvPr/>
        </p:nvPicPr>
        <p:blipFill>
          <a:blip r:embed="rId5"/>
          <a:stretch>
            <a:fillRect/>
          </a:stretch>
        </p:blipFill>
        <p:spPr>
          <a:xfrm>
            <a:off x="701299" y="394671"/>
            <a:ext cx="2458385" cy="1843789"/>
          </a:xfrm>
          <a:prstGeom prst="rect">
            <a:avLst/>
          </a:prstGeom>
        </p:spPr>
      </p:pic>
      <p:sp>
        <p:nvSpPr>
          <p:cNvPr id="5" name="CuadroTexto 4">
            <a:extLst>
              <a:ext uri="{FF2B5EF4-FFF2-40B4-BE49-F238E27FC236}">
                <a16:creationId xmlns:a16="http://schemas.microsoft.com/office/drawing/2014/main" id="{C9001DEE-D3D0-27D2-37FC-FD3CCB97EA30}"/>
              </a:ext>
            </a:extLst>
          </p:cNvPr>
          <p:cNvSpPr txBox="1"/>
          <p:nvPr/>
        </p:nvSpPr>
        <p:spPr>
          <a:xfrm>
            <a:off x="59630" y="6233707"/>
            <a:ext cx="3474413" cy="523220"/>
          </a:xfrm>
          <a:prstGeom prst="rect">
            <a:avLst/>
          </a:prstGeom>
          <a:noFill/>
        </p:spPr>
        <p:txBody>
          <a:bodyPr wrap="none" rtlCol="0">
            <a:spAutoFit/>
          </a:bodyPr>
          <a:lstStyle/>
          <a:p>
            <a:r>
              <a:rPr lang="es-ES" sz="1400" b="1" i="1" dirty="0" err="1">
                <a:solidFill>
                  <a:schemeClr val="bg1"/>
                </a:solidFill>
              </a:rPr>
              <a:t>Driven</a:t>
            </a:r>
            <a:r>
              <a:rPr lang="es-ES" sz="1400" b="1" i="1" dirty="0">
                <a:solidFill>
                  <a:schemeClr val="bg1"/>
                </a:solidFill>
              </a:rPr>
              <a:t> </a:t>
            </a:r>
            <a:r>
              <a:rPr lang="es-ES" sz="1400" b="1" i="1" dirty="0" err="1">
                <a:solidFill>
                  <a:schemeClr val="bg1"/>
                </a:solidFill>
              </a:rPr>
              <a:t>by</a:t>
            </a:r>
            <a:r>
              <a:rPr lang="es-ES" sz="1400" b="1" i="1" dirty="0">
                <a:solidFill>
                  <a:schemeClr val="bg1"/>
                </a:solidFill>
              </a:rPr>
              <a:t> Performance. </a:t>
            </a:r>
            <a:r>
              <a:rPr lang="es-ES" sz="1400" b="1" i="1" dirty="0" err="1">
                <a:solidFill>
                  <a:schemeClr val="bg1"/>
                </a:solidFill>
              </a:rPr>
              <a:t>Powered</a:t>
            </a:r>
            <a:r>
              <a:rPr lang="es-ES" sz="1400" b="1" i="1" dirty="0">
                <a:solidFill>
                  <a:schemeClr val="bg1"/>
                </a:solidFill>
              </a:rPr>
              <a:t> </a:t>
            </a:r>
            <a:r>
              <a:rPr lang="es-ES" sz="1400" b="1" i="1" dirty="0" err="1">
                <a:solidFill>
                  <a:schemeClr val="bg1"/>
                </a:solidFill>
              </a:rPr>
              <a:t>by</a:t>
            </a:r>
            <a:r>
              <a:rPr lang="es-ES" sz="1400" b="1" i="1" dirty="0">
                <a:solidFill>
                  <a:schemeClr val="bg1"/>
                </a:solidFill>
              </a:rPr>
              <a:t> </a:t>
            </a:r>
            <a:r>
              <a:rPr lang="es-ES" sz="1400" b="1" i="1" dirty="0" err="1">
                <a:solidFill>
                  <a:schemeClr val="bg1"/>
                </a:solidFill>
              </a:rPr>
              <a:t>People</a:t>
            </a:r>
            <a:r>
              <a:rPr lang="es-ES" sz="1400" b="1" i="1" dirty="0">
                <a:solidFill>
                  <a:schemeClr val="bg1"/>
                </a:solidFill>
              </a:rPr>
              <a:t>. </a:t>
            </a:r>
            <a:endParaRPr lang="es-ES" sz="1400" dirty="0">
              <a:solidFill>
                <a:schemeClr val="bg1"/>
              </a:solidFill>
            </a:endParaRPr>
          </a:p>
          <a:p>
            <a:endParaRPr lang="es-ES" sz="1400" dirty="0">
              <a:solidFill>
                <a:schemeClr val="bg1"/>
              </a:solidFill>
            </a:endParaRPr>
          </a:p>
        </p:txBody>
      </p:sp>
      <p:sp>
        <p:nvSpPr>
          <p:cNvPr id="6" name="Title 2">
            <a:extLst>
              <a:ext uri="{FF2B5EF4-FFF2-40B4-BE49-F238E27FC236}">
                <a16:creationId xmlns:a16="http://schemas.microsoft.com/office/drawing/2014/main" id="{3EF83A43-5EA3-FC0C-BBCC-6D87ED08F46C}"/>
              </a:ext>
            </a:extLst>
          </p:cNvPr>
          <p:cNvSpPr txBox="1">
            <a:spLocks/>
          </p:cNvSpPr>
          <p:nvPr/>
        </p:nvSpPr>
        <p:spPr>
          <a:xfrm>
            <a:off x="634566" y="2385731"/>
            <a:ext cx="4453567" cy="11482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Arial" panose="020B0604020202020204" pitchFamily="34" charset="0"/>
                <a:cs typeface="Arial" panose="020B0604020202020204" pitchFamily="34" charset="0"/>
              </a:rPr>
              <a:t>Introduction, Overview, and Capabilities</a:t>
            </a:r>
          </a:p>
          <a:p>
            <a:endParaRPr lang="en-US" sz="3200" dirty="0">
              <a:solidFill>
                <a:schemeClr val="bg1"/>
              </a:solidFill>
              <a:latin typeface="Arial" panose="020B0604020202020204" pitchFamily="34" charset="0"/>
              <a:cs typeface="Arial" panose="020B0604020202020204" pitchFamily="34" charset="0"/>
            </a:endParaRPr>
          </a:p>
        </p:txBody>
      </p:sp>
      <p:pic>
        <p:nvPicPr>
          <p:cNvPr id="7" name="Picture 6" descr="A white outline of a state&#10;&#10;Description automatically generated">
            <a:extLst>
              <a:ext uri="{FF2B5EF4-FFF2-40B4-BE49-F238E27FC236}">
                <a16:creationId xmlns:a16="http://schemas.microsoft.com/office/drawing/2014/main" id="{3335DB52-AECF-AD5B-D391-CB26F6762F9D}"/>
              </a:ext>
            </a:extLst>
          </p:cNvPr>
          <p:cNvPicPr>
            <a:picLocks noChangeAspect="1"/>
          </p:cNvPicPr>
          <p:nvPr/>
        </p:nvPicPr>
        <p:blipFill>
          <a:blip r:embed="rId6"/>
          <a:stretch>
            <a:fillRect/>
          </a:stretch>
        </p:blipFill>
        <p:spPr>
          <a:xfrm>
            <a:off x="7490638" y="2385731"/>
            <a:ext cx="1660572" cy="3142474"/>
          </a:xfrm>
          <a:prstGeom prst="rect">
            <a:avLst/>
          </a:prstGeom>
        </p:spPr>
      </p:pic>
      <p:sp>
        <p:nvSpPr>
          <p:cNvPr id="13" name="TextBox 12">
            <a:extLst>
              <a:ext uri="{FF2B5EF4-FFF2-40B4-BE49-F238E27FC236}">
                <a16:creationId xmlns:a16="http://schemas.microsoft.com/office/drawing/2014/main" id="{344ABE0F-66CC-BC03-460B-5E8988A6E467}"/>
              </a:ext>
            </a:extLst>
          </p:cNvPr>
          <p:cNvSpPr txBox="1"/>
          <p:nvPr/>
        </p:nvSpPr>
        <p:spPr>
          <a:xfrm>
            <a:off x="5106185" y="672600"/>
            <a:ext cx="6429478" cy="1323439"/>
          </a:xfrm>
          <a:prstGeom prst="rect">
            <a:avLst/>
          </a:prstGeom>
          <a:noFill/>
        </p:spPr>
        <p:txBody>
          <a:bodyPr wrap="square">
            <a:spAutoFit/>
          </a:bodyPr>
          <a:lstStyle/>
          <a:p>
            <a:pPr algn="ctr"/>
            <a:r>
              <a:rPr lang="en-US" sz="4000" b="1" i="0" dirty="0">
                <a:solidFill>
                  <a:srgbClr val="FFFFFF"/>
                </a:solidFill>
                <a:effectLst/>
                <a:latin typeface="PT Sans" panose="020F0502020204030204" pitchFamily="34" charset="0"/>
              </a:rPr>
              <a:t>New Jersey</a:t>
            </a:r>
            <a:br>
              <a:rPr lang="en-US" sz="4000" b="1" i="0" dirty="0">
                <a:solidFill>
                  <a:srgbClr val="FFFFFF"/>
                </a:solidFill>
                <a:effectLst/>
                <a:latin typeface="PT Sans" panose="020F0502020204030204" pitchFamily="34" charset="0"/>
              </a:rPr>
            </a:br>
            <a:r>
              <a:rPr lang="en-US" sz="4000" b="1" i="0" dirty="0">
                <a:solidFill>
                  <a:srgbClr val="FFFFFF"/>
                </a:solidFill>
                <a:effectLst/>
                <a:latin typeface="PT Sans" panose="020F0502020204030204" pitchFamily="34" charset="0"/>
              </a:rPr>
              <a:t>Coalition of Lake Association</a:t>
            </a:r>
            <a:endParaRPr lang="en-US" sz="4000" dirty="0"/>
          </a:p>
        </p:txBody>
      </p:sp>
    </p:spTree>
    <p:extLst>
      <p:ext uri="{BB962C8B-B14F-4D97-AF65-F5344CB8AC3E}">
        <p14:creationId xmlns:p14="http://schemas.microsoft.com/office/powerpoint/2010/main" val="4241668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2000">
                <a:schemeClr val="accent6"/>
              </a:gs>
              <a:gs pos="100000">
                <a:schemeClr val="accent6">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3">
            <a:alphaModFix amt="22000"/>
            <a:extLst>
              <a:ext uri="{28A0092B-C50C-407E-A947-70E740481C1C}">
                <a14:useLocalDpi xmlns:a14="http://schemas.microsoft.com/office/drawing/2010/main"/>
              </a:ext>
            </a:extLst>
          </a:blip>
          <a:stretch>
            <a:fillRect/>
          </a:stretch>
        </p:blipFill>
        <p:spPr>
          <a:xfrm>
            <a:off x="-78437" y="1736905"/>
            <a:ext cx="6958714" cy="5048135"/>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876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45" y="115807"/>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40" y="192560"/>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cxnSp>
        <p:nvCxnSpPr>
          <p:cNvPr id="61" name="Straight Connector 26">
            <a:extLst>
              <a:ext uri="{FF2B5EF4-FFF2-40B4-BE49-F238E27FC236}">
                <a16:creationId xmlns:a16="http://schemas.microsoft.com/office/drawing/2014/main" id="{725D4DD0-935A-5CF1-2DF2-F9ECDF369A37}"/>
              </a:ext>
            </a:extLst>
          </p:cNvPr>
          <p:cNvCxnSpPr>
            <a:cxnSpLocks/>
          </p:cNvCxnSpPr>
          <p:nvPr/>
        </p:nvCxnSpPr>
        <p:spPr>
          <a:xfrm flipH="1">
            <a:off x="6880277"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26">
            <a:extLst>
              <a:ext uri="{FF2B5EF4-FFF2-40B4-BE49-F238E27FC236}">
                <a16:creationId xmlns:a16="http://schemas.microsoft.com/office/drawing/2014/main" id="{D1963269-B674-BD7A-C1F5-A87C7A6ED6CD}"/>
              </a:ext>
            </a:extLst>
          </p:cNvPr>
          <p:cNvCxnSpPr>
            <a:cxnSpLocks/>
          </p:cNvCxnSpPr>
          <p:nvPr/>
        </p:nvCxnSpPr>
        <p:spPr>
          <a:xfrm flipH="1">
            <a:off x="-951758"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077F1BE-C539-0D66-B6C7-0FE4B3376358}"/>
              </a:ext>
            </a:extLst>
          </p:cNvPr>
          <p:cNvSpPr txBox="1">
            <a:spLocks/>
          </p:cNvSpPr>
          <p:nvPr/>
        </p:nvSpPr>
        <p:spPr>
          <a:xfrm>
            <a:off x="2893468" y="704971"/>
            <a:ext cx="5563143" cy="5137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solidFill>
                  <a:schemeClr val="bg1"/>
                </a:solidFill>
                <a:latin typeface="Lato Black" panose="020F0502020204030203" pitchFamily="34" charset="77"/>
              </a:rPr>
              <a:t>EQUIPMENT TECH SHEETS</a:t>
            </a:r>
            <a:endParaRPr lang="en-US" sz="2800" dirty="0">
              <a:solidFill>
                <a:schemeClr val="bg1"/>
              </a:solidFill>
              <a:latin typeface="Lato Black" panose="020F0502020204030203" pitchFamily="34" charset="77"/>
            </a:endParaRPr>
          </a:p>
          <a:p>
            <a:pPr algn="ctr"/>
            <a:endParaRPr lang="en-US" sz="2800" dirty="0">
              <a:solidFill>
                <a:schemeClr val="bg1"/>
              </a:solidFill>
              <a:latin typeface="Lato Black" panose="020F0502020204030203" pitchFamily="34" charset="77"/>
            </a:endParaRPr>
          </a:p>
        </p:txBody>
      </p:sp>
      <p:sp>
        <p:nvSpPr>
          <p:cNvPr id="13" name="Title 2">
            <a:extLst>
              <a:ext uri="{FF2B5EF4-FFF2-40B4-BE49-F238E27FC236}">
                <a16:creationId xmlns:a16="http://schemas.microsoft.com/office/drawing/2014/main" id="{0B1C1D62-4DB0-673A-F2CB-FEBA9D630F22}"/>
              </a:ext>
            </a:extLst>
          </p:cNvPr>
          <p:cNvSpPr txBox="1">
            <a:spLocks/>
          </p:cNvSpPr>
          <p:nvPr/>
        </p:nvSpPr>
        <p:spPr>
          <a:xfrm>
            <a:off x="700846" y="2289964"/>
            <a:ext cx="4375962" cy="513735"/>
          </a:xfrm>
          <a:prstGeom prst="rect">
            <a:avLst/>
          </a:prstGeom>
          <a:effectLst>
            <a:outerShdw blurRad="50800" dist="38100" dir="2700000" algn="tl" rotWithShape="0">
              <a:prstClr val="black">
                <a:alpha val="40000"/>
              </a:prstClr>
            </a:outerShdw>
          </a:effectLst>
        </p:spPr>
        <p:txBody>
          <a:bodyPr/>
          <a:lstStyle>
            <a:defPPr>
              <a:defRPr lang="en-US"/>
            </a:defPPr>
            <a:lvl1pPr algn="ctr" defTabSz="914400">
              <a:lnSpc>
                <a:spcPct val="90000"/>
              </a:lnSpc>
              <a:spcBef>
                <a:spcPct val="0"/>
              </a:spcBef>
              <a:buNone/>
              <a:defRPr sz="2400">
                <a:solidFill>
                  <a:schemeClr val="bg1"/>
                </a:solidFill>
                <a:latin typeface="Lato Black" panose="020F0502020204030203" pitchFamily="34" charset="77"/>
                <a:ea typeface="+mj-ea"/>
                <a:cs typeface="+mj-cs"/>
              </a:defRPr>
            </a:lvl1pPr>
          </a:lstStyle>
          <a:p>
            <a:r>
              <a:rPr lang="es-ES" dirty="0"/>
              <a:t>P-REX</a:t>
            </a:r>
            <a:endParaRPr lang="en-US" dirty="0"/>
          </a:p>
        </p:txBody>
      </p:sp>
      <p:sp>
        <p:nvSpPr>
          <p:cNvPr id="16" name="CuadroTexto 15">
            <a:extLst>
              <a:ext uri="{FF2B5EF4-FFF2-40B4-BE49-F238E27FC236}">
                <a16:creationId xmlns:a16="http://schemas.microsoft.com/office/drawing/2014/main" id="{44E3500C-A406-00C5-43C1-ECB12A9813C7}"/>
              </a:ext>
            </a:extLst>
          </p:cNvPr>
          <p:cNvSpPr txBox="1"/>
          <p:nvPr/>
        </p:nvSpPr>
        <p:spPr>
          <a:xfrm>
            <a:off x="2044788" y="4770383"/>
            <a:ext cx="2945689" cy="1384995"/>
          </a:xfrm>
          <a:prstGeom prst="rect">
            <a:avLst/>
          </a:prstGeom>
          <a:noFill/>
        </p:spPr>
        <p:txBody>
          <a:bodyPr wrap="square" rtlCol="0">
            <a:spAutoFit/>
          </a:bodyPr>
          <a:lstStyle/>
          <a:p>
            <a:endParaRPr lang="es-ES" sz="1400" dirty="0">
              <a:solidFill>
                <a:schemeClr val="bg1"/>
              </a:solidFill>
              <a:latin typeface="Lato" panose="020F0502020204030203" pitchFamily="34" charset="77"/>
            </a:endParaRPr>
          </a:p>
          <a:p>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Extremely</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Versatile</a:t>
            </a:r>
            <a:endParaRPr lang="es-ES" sz="1400" dirty="0">
              <a:solidFill>
                <a:schemeClr val="bg1"/>
              </a:solidFill>
              <a:latin typeface="Lato" panose="020F0502020204030203" pitchFamily="34" charset="77"/>
            </a:endParaRPr>
          </a:p>
          <a:p>
            <a:r>
              <a:rPr lang="es-ES" sz="1400" dirty="0">
                <a:solidFill>
                  <a:schemeClr val="bg1"/>
                </a:solidFill>
                <a:latin typeface="Lato" panose="020F0502020204030203" pitchFamily="34" charset="77"/>
              </a:rPr>
              <a:t>· No </a:t>
            </a:r>
            <a:r>
              <a:rPr lang="es-ES" sz="1400" dirty="0" err="1">
                <a:solidFill>
                  <a:schemeClr val="bg1"/>
                </a:solidFill>
                <a:latin typeface="Lato" panose="020F0502020204030203" pitchFamily="34" charset="77"/>
              </a:rPr>
              <a:t>Ramp</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Needed</a:t>
            </a:r>
            <a:endParaRPr lang="es-ES" sz="1400" dirty="0">
              <a:solidFill>
                <a:schemeClr val="bg1"/>
              </a:solidFill>
              <a:latin typeface="Lato" panose="020F0502020204030203" pitchFamily="34" charset="77"/>
            </a:endParaRPr>
          </a:p>
          <a:p>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Weed</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Harvesting</a:t>
            </a:r>
            <a:endParaRPr lang="es-ES" sz="1400" dirty="0">
              <a:solidFill>
                <a:schemeClr val="bg1"/>
              </a:solidFill>
              <a:latin typeface="Lato" panose="020F0502020204030203" pitchFamily="34" charset="77"/>
            </a:endParaRPr>
          </a:p>
          <a:p>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Cattail</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Removal</a:t>
            </a:r>
            <a:endParaRPr lang="es-ES" sz="1400" dirty="0">
              <a:solidFill>
                <a:schemeClr val="bg1"/>
              </a:solidFill>
              <a:latin typeface="Lato" panose="020F0502020204030203" pitchFamily="34" charset="77"/>
            </a:endParaRPr>
          </a:p>
          <a:p>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Shoreline</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Edging</a:t>
            </a:r>
            <a:endParaRPr lang="es-ES" sz="1400" dirty="0">
              <a:solidFill>
                <a:schemeClr val="bg1"/>
              </a:solidFill>
              <a:latin typeface="Lato" panose="020F0502020204030203" pitchFamily="34" charset="77"/>
            </a:endParaRPr>
          </a:p>
        </p:txBody>
      </p:sp>
      <p:sp>
        <p:nvSpPr>
          <p:cNvPr id="14" name="Rectángulo redondeado 13">
            <a:extLst>
              <a:ext uri="{FF2B5EF4-FFF2-40B4-BE49-F238E27FC236}">
                <a16:creationId xmlns:a16="http://schemas.microsoft.com/office/drawing/2014/main" id="{5847D178-BA70-92F3-C772-D3CA85917D0D}"/>
              </a:ext>
            </a:extLst>
          </p:cNvPr>
          <p:cNvSpPr/>
          <p:nvPr/>
        </p:nvSpPr>
        <p:spPr>
          <a:xfrm>
            <a:off x="5149948" y="1399197"/>
            <a:ext cx="5829145" cy="4794575"/>
          </a:xfrm>
          <a:prstGeom prst="roundRect">
            <a:avLst>
              <a:gd name="adj" fmla="val 4250"/>
            </a:avLst>
          </a:prstGeom>
          <a:solidFill>
            <a:schemeClr val="accent1">
              <a:lumMod val="20000"/>
              <a:lumOff val="80000"/>
              <a:alpha val="4000"/>
            </a:schemeClr>
          </a:solidFill>
          <a:ln w="25400">
            <a:solidFill>
              <a:schemeClr val="bg1"/>
            </a:solidFill>
          </a:ln>
          <a:effectLst>
            <a:outerShdw blurRad="50800" dist="38100" dir="2700000" algn="tl" rotWithShape="0">
              <a:prstClr val="black">
                <a:alpha val="40000"/>
              </a:prstClr>
            </a:outerShdw>
            <a:reflection blurRad="6350" stA="50000" endA="300" endPos="38500" dist="50800" dir="5400000" sy="-100000" algn="bl" rotWithShape="0"/>
            <a:softEdge rad="1529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CuadroTexto 11">
            <a:extLst>
              <a:ext uri="{FF2B5EF4-FFF2-40B4-BE49-F238E27FC236}">
                <a16:creationId xmlns:a16="http://schemas.microsoft.com/office/drawing/2014/main" id="{1C7DB352-C688-BBF7-F886-561E2C0596F9}"/>
              </a:ext>
            </a:extLst>
          </p:cNvPr>
          <p:cNvSpPr txBox="1"/>
          <p:nvPr/>
        </p:nvSpPr>
        <p:spPr>
          <a:xfrm>
            <a:off x="5394850" y="1532596"/>
            <a:ext cx="2783658" cy="4401205"/>
          </a:xfrm>
          <a:prstGeom prst="rect">
            <a:avLst/>
          </a:prstGeom>
          <a:noFill/>
        </p:spPr>
        <p:txBody>
          <a:bodyPr wrap="square" rtlCol="0">
            <a:spAutoFit/>
          </a:bodyPr>
          <a:lstStyle/>
          <a:p>
            <a:pPr algn="l"/>
            <a:r>
              <a:rPr lang="en-GB" sz="1400" dirty="0">
                <a:solidFill>
                  <a:schemeClr val="bg1"/>
                </a:solidFill>
                <a:effectLst/>
                <a:latin typeface="Lato" panose="020F0502020204030203" pitchFamily="34" charset="77"/>
              </a:rPr>
              <a:t>Engine:</a:t>
            </a:r>
          </a:p>
          <a:p>
            <a:pPr algn="l">
              <a:buFont typeface="Arial" panose="020B0604020202020204" pitchFamily="34" charset="0"/>
              <a:buChar char="•"/>
            </a:pPr>
            <a:r>
              <a:rPr lang="en-GB" sz="1400" dirty="0">
                <a:solidFill>
                  <a:schemeClr val="bg1"/>
                </a:solidFill>
                <a:effectLst/>
                <a:latin typeface="Lato" panose="020F0502020204030203" pitchFamily="34" charset="77"/>
              </a:rPr>
              <a:t>4 Cylinder Diesel</a:t>
            </a:r>
          </a:p>
          <a:p>
            <a:pPr algn="l">
              <a:buFont typeface="Arial" panose="020B0604020202020204" pitchFamily="34" charset="0"/>
              <a:buChar char="•"/>
            </a:pPr>
            <a:r>
              <a:rPr lang="en-GB" sz="1400" dirty="0">
                <a:solidFill>
                  <a:schemeClr val="bg1"/>
                </a:solidFill>
                <a:effectLst/>
                <a:latin typeface="Lato" panose="020F0502020204030203" pitchFamily="34" charset="77"/>
              </a:rPr>
              <a:t>55 kW / 75 Hp at 2200 RPM</a:t>
            </a:r>
          </a:p>
          <a:p>
            <a:pPr algn="l">
              <a:buFont typeface="Arial" panose="020B0604020202020204" pitchFamily="34" charset="0"/>
              <a:buChar char="•"/>
            </a:pPr>
            <a:endParaRPr lang="en-GB" sz="1400" dirty="0">
              <a:solidFill>
                <a:schemeClr val="bg1"/>
              </a:solidFill>
              <a:effectLst/>
              <a:latin typeface="Lato" panose="020F0502020204030203" pitchFamily="34" charset="77"/>
            </a:endParaRPr>
          </a:p>
          <a:p>
            <a:pPr algn="l"/>
            <a:r>
              <a:rPr lang="en-GB" sz="1400" dirty="0">
                <a:solidFill>
                  <a:schemeClr val="bg1"/>
                </a:solidFill>
                <a:effectLst/>
                <a:latin typeface="Lato" panose="020F0502020204030203" pitchFamily="34" charset="77"/>
              </a:rPr>
              <a:t>Battery:</a:t>
            </a:r>
          </a:p>
          <a:p>
            <a:pPr algn="l">
              <a:buFont typeface="Arial" panose="020B0604020202020204" pitchFamily="34" charset="0"/>
              <a:buChar char="•"/>
            </a:pPr>
            <a:r>
              <a:rPr lang="en-GB" sz="1400" dirty="0">
                <a:solidFill>
                  <a:schemeClr val="bg1"/>
                </a:solidFill>
                <a:effectLst/>
                <a:latin typeface="Lato" panose="020F0502020204030203" pitchFamily="34" charset="77"/>
              </a:rPr>
              <a:t>12V, 88 Ah Electrical Control System</a:t>
            </a:r>
          </a:p>
          <a:p>
            <a:pPr algn="l"/>
            <a:endParaRPr lang="en-GB" sz="1400" dirty="0">
              <a:solidFill>
                <a:schemeClr val="bg1"/>
              </a:solidFill>
              <a:effectLst/>
              <a:latin typeface="Lato" panose="020F0502020204030203" pitchFamily="34" charset="77"/>
            </a:endParaRPr>
          </a:p>
          <a:p>
            <a:pPr algn="l"/>
            <a:r>
              <a:rPr lang="en-GB" sz="1400" dirty="0">
                <a:solidFill>
                  <a:schemeClr val="bg1"/>
                </a:solidFill>
                <a:effectLst/>
                <a:latin typeface="Lato" panose="020F0502020204030203" pitchFamily="34" charset="77"/>
              </a:rPr>
              <a:t>Diesel Fuel Tank:</a:t>
            </a:r>
          </a:p>
          <a:p>
            <a:pPr algn="l">
              <a:buFont typeface="Arial" panose="020B0604020202020204" pitchFamily="34" charset="0"/>
              <a:buChar char="•"/>
            </a:pPr>
            <a:r>
              <a:rPr lang="en-GB" sz="1400" dirty="0">
                <a:solidFill>
                  <a:schemeClr val="bg1"/>
                </a:solidFill>
                <a:effectLst/>
                <a:latin typeface="Lato" panose="020F0502020204030203" pitchFamily="34" charset="77"/>
              </a:rPr>
              <a:t>16 gal. (60 l)</a:t>
            </a:r>
          </a:p>
          <a:p>
            <a:pPr algn="l"/>
            <a:endParaRPr lang="en-GB" sz="1400" dirty="0">
              <a:solidFill>
                <a:schemeClr val="bg1"/>
              </a:solidFill>
              <a:effectLst/>
              <a:latin typeface="Lato" panose="020F0502020204030203" pitchFamily="34" charset="77"/>
            </a:endParaRPr>
          </a:p>
          <a:p>
            <a:pPr algn="l"/>
            <a:r>
              <a:rPr lang="en-GB" sz="1400" dirty="0">
                <a:solidFill>
                  <a:schemeClr val="bg1"/>
                </a:solidFill>
                <a:effectLst/>
                <a:latin typeface="Lato" panose="020F0502020204030203" pitchFamily="34" charset="77"/>
              </a:rPr>
              <a:t>Dimensions (Overall):</a:t>
            </a:r>
          </a:p>
          <a:p>
            <a:pPr algn="l">
              <a:buFont typeface="Arial" panose="020B0604020202020204" pitchFamily="34" charset="0"/>
              <a:buChar char="•"/>
            </a:pPr>
            <a:r>
              <a:rPr lang="en-GB" sz="1400" dirty="0">
                <a:solidFill>
                  <a:schemeClr val="bg1"/>
                </a:solidFill>
                <a:effectLst/>
                <a:latin typeface="Lato" panose="020F0502020204030203" pitchFamily="34" charset="77"/>
              </a:rPr>
              <a:t>Length: 19'8''</a:t>
            </a:r>
          </a:p>
          <a:p>
            <a:pPr algn="l">
              <a:buFont typeface="Arial" panose="020B0604020202020204" pitchFamily="34" charset="0"/>
              <a:buChar char="•"/>
            </a:pPr>
            <a:r>
              <a:rPr lang="en-GB" sz="1400" dirty="0">
                <a:solidFill>
                  <a:schemeClr val="bg1"/>
                </a:solidFill>
                <a:effectLst/>
                <a:latin typeface="Lato" panose="020F0502020204030203" pitchFamily="34" charset="77"/>
              </a:rPr>
              <a:t>Width: 7'9''</a:t>
            </a:r>
          </a:p>
          <a:p>
            <a:pPr algn="l">
              <a:buFont typeface="Arial" panose="020B0604020202020204" pitchFamily="34" charset="0"/>
              <a:buChar char="•"/>
            </a:pPr>
            <a:r>
              <a:rPr lang="en-GB" sz="1400" dirty="0">
                <a:solidFill>
                  <a:schemeClr val="bg1"/>
                </a:solidFill>
                <a:effectLst/>
                <a:latin typeface="Lato" panose="020F0502020204030203" pitchFamily="34" charset="77"/>
              </a:rPr>
              <a:t>Height: 6'7’’</a:t>
            </a:r>
          </a:p>
          <a:p>
            <a:pPr algn="l"/>
            <a:endParaRPr lang="en-GB" sz="1400" dirty="0">
              <a:solidFill>
                <a:schemeClr val="bg1"/>
              </a:solidFill>
              <a:effectLst/>
              <a:latin typeface="Lato" panose="020F0502020204030203" pitchFamily="34" charset="77"/>
            </a:endParaRPr>
          </a:p>
          <a:p>
            <a:pPr algn="l"/>
            <a:r>
              <a:rPr lang="en-GB" sz="1400" dirty="0">
                <a:solidFill>
                  <a:schemeClr val="bg1"/>
                </a:solidFill>
                <a:effectLst/>
                <a:latin typeface="Lato" panose="020F0502020204030203" pitchFamily="34" charset="77"/>
              </a:rPr>
              <a:t>Dimensions (Hull):</a:t>
            </a:r>
          </a:p>
          <a:p>
            <a:pPr algn="l">
              <a:buFont typeface="Arial" panose="020B0604020202020204" pitchFamily="34" charset="0"/>
              <a:buChar char="•"/>
            </a:pPr>
            <a:r>
              <a:rPr lang="en-GB" sz="1400" dirty="0">
                <a:solidFill>
                  <a:schemeClr val="bg1"/>
                </a:solidFill>
                <a:effectLst/>
                <a:latin typeface="Lato" panose="020F0502020204030203" pitchFamily="34" charset="77"/>
              </a:rPr>
              <a:t>Length: 12'6''</a:t>
            </a:r>
          </a:p>
          <a:p>
            <a:pPr algn="l">
              <a:buFont typeface="Arial" panose="020B0604020202020204" pitchFamily="34" charset="0"/>
              <a:buChar char="•"/>
            </a:pPr>
            <a:r>
              <a:rPr lang="en-GB" sz="1400" dirty="0">
                <a:solidFill>
                  <a:schemeClr val="bg1"/>
                </a:solidFill>
                <a:effectLst/>
                <a:latin typeface="Lato" panose="020F0502020204030203" pitchFamily="34" charset="77"/>
              </a:rPr>
              <a:t>Width: 4'1''</a:t>
            </a:r>
          </a:p>
          <a:p>
            <a:pPr algn="l">
              <a:buFont typeface="Arial" panose="020B0604020202020204" pitchFamily="34" charset="0"/>
              <a:buChar char="•"/>
            </a:pPr>
            <a:r>
              <a:rPr lang="en-GB" sz="1400" dirty="0">
                <a:solidFill>
                  <a:schemeClr val="bg1"/>
                </a:solidFill>
                <a:effectLst/>
                <a:latin typeface="Lato" panose="020F0502020204030203" pitchFamily="34" charset="77"/>
              </a:rPr>
              <a:t>Height: 4'8''</a:t>
            </a:r>
            <a:endParaRPr lang="es-ES" sz="1400" dirty="0">
              <a:solidFill>
                <a:schemeClr val="bg1"/>
              </a:solidFill>
              <a:latin typeface="Lato" panose="020F0502020204030203" pitchFamily="34" charset="77"/>
            </a:endParaRPr>
          </a:p>
        </p:txBody>
      </p:sp>
      <p:sp>
        <p:nvSpPr>
          <p:cNvPr id="15" name="CuadroTexto 14">
            <a:extLst>
              <a:ext uri="{FF2B5EF4-FFF2-40B4-BE49-F238E27FC236}">
                <a16:creationId xmlns:a16="http://schemas.microsoft.com/office/drawing/2014/main" id="{1EBE3D97-8C29-85EE-0F2B-345C394BB791}"/>
              </a:ext>
            </a:extLst>
          </p:cNvPr>
          <p:cNvSpPr txBox="1"/>
          <p:nvPr/>
        </p:nvSpPr>
        <p:spPr>
          <a:xfrm>
            <a:off x="8044359" y="1526325"/>
            <a:ext cx="2783658" cy="4616648"/>
          </a:xfrm>
          <a:prstGeom prst="rect">
            <a:avLst/>
          </a:prstGeom>
          <a:noFill/>
        </p:spPr>
        <p:txBody>
          <a:bodyPr wrap="square" rtlCol="0">
            <a:spAutoFit/>
          </a:bodyPr>
          <a:lstStyle/>
          <a:p>
            <a:pPr algn="l"/>
            <a:r>
              <a:rPr lang="en-GB" sz="1400" dirty="0">
                <a:solidFill>
                  <a:schemeClr val="bg1"/>
                </a:solidFill>
                <a:effectLst/>
                <a:latin typeface="Lato" panose="020F0502020204030203" pitchFamily="34" charset="77"/>
              </a:rPr>
              <a:t>Draft:</a:t>
            </a:r>
          </a:p>
          <a:p>
            <a:pPr algn="l">
              <a:buFont typeface="Arial" panose="020B0604020202020204" pitchFamily="34" charset="0"/>
              <a:buChar char="•"/>
            </a:pPr>
            <a:r>
              <a:rPr lang="en-GB" sz="1400" dirty="0">
                <a:solidFill>
                  <a:schemeClr val="bg1"/>
                </a:solidFill>
                <a:effectLst/>
                <a:latin typeface="Lato" panose="020F0502020204030203" pitchFamily="34" charset="77"/>
              </a:rPr>
              <a:t>Approx. 21'5’’</a:t>
            </a:r>
          </a:p>
          <a:p>
            <a:pPr algn="l"/>
            <a:endParaRPr lang="en-GB" sz="1400" dirty="0">
              <a:solidFill>
                <a:schemeClr val="bg1"/>
              </a:solidFill>
              <a:effectLst/>
              <a:latin typeface="Lato" panose="020F0502020204030203" pitchFamily="34" charset="77"/>
            </a:endParaRPr>
          </a:p>
          <a:p>
            <a:pPr algn="l"/>
            <a:r>
              <a:rPr lang="en-GB" sz="1400" dirty="0">
                <a:solidFill>
                  <a:schemeClr val="bg1"/>
                </a:solidFill>
                <a:effectLst/>
                <a:latin typeface="Lato" panose="020F0502020204030203" pitchFamily="34" charset="77"/>
              </a:rPr>
              <a:t>Ground Clearance:</a:t>
            </a:r>
          </a:p>
          <a:p>
            <a:pPr algn="l">
              <a:buFont typeface="Arial" panose="020B0604020202020204" pitchFamily="34" charset="0"/>
              <a:buChar char="•"/>
            </a:pPr>
            <a:r>
              <a:rPr lang="en-GB" sz="1400" dirty="0">
                <a:solidFill>
                  <a:schemeClr val="bg1"/>
                </a:solidFill>
                <a:effectLst/>
                <a:latin typeface="Lato" panose="020F0502020204030203" pitchFamily="34" charset="77"/>
              </a:rPr>
              <a:t>Approx. 16’’</a:t>
            </a:r>
          </a:p>
          <a:p>
            <a:pPr algn="l"/>
            <a:endParaRPr lang="en-GB" sz="1400" dirty="0">
              <a:solidFill>
                <a:schemeClr val="bg1"/>
              </a:solidFill>
              <a:effectLst/>
              <a:latin typeface="Lato" panose="020F0502020204030203" pitchFamily="34" charset="77"/>
            </a:endParaRPr>
          </a:p>
          <a:p>
            <a:pPr algn="l"/>
            <a:r>
              <a:rPr lang="en-GB" sz="1400" dirty="0">
                <a:solidFill>
                  <a:schemeClr val="bg1"/>
                </a:solidFill>
                <a:effectLst/>
                <a:latin typeface="Lato" panose="020F0502020204030203" pitchFamily="34" charset="77"/>
              </a:rPr>
              <a:t>Propulsion in Water:</a:t>
            </a:r>
          </a:p>
          <a:p>
            <a:pPr algn="l">
              <a:buFont typeface="Arial" panose="020B0604020202020204" pitchFamily="34" charset="0"/>
              <a:buChar char="•"/>
            </a:pPr>
            <a:r>
              <a:rPr lang="en-GB" sz="1400" dirty="0">
                <a:solidFill>
                  <a:schemeClr val="bg1"/>
                </a:solidFill>
                <a:effectLst/>
                <a:latin typeface="Lato" panose="020F0502020204030203" pitchFamily="34" charset="77"/>
              </a:rPr>
              <a:t>Hydraulic Weed-Free Augers with Adjustable Depth and Tilt</a:t>
            </a:r>
          </a:p>
          <a:p>
            <a:pPr algn="l"/>
            <a:endParaRPr lang="en-GB" sz="1400" dirty="0">
              <a:solidFill>
                <a:schemeClr val="bg1"/>
              </a:solidFill>
              <a:effectLst/>
              <a:latin typeface="Lato" panose="020F0502020204030203" pitchFamily="34" charset="77"/>
            </a:endParaRPr>
          </a:p>
          <a:p>
            <a:pPr algn="l"/>
            <a:r>
              <a:rPr lang="en-GB" sz="1400" dirty="0">
                <a:solidFill>
                  <a:schemeClr val="bg1"/>
                </a:solidFill>
                <a:effectLst/>
                <a:latin typeface="Lato" panose="020F0502020204030203" pitchFamily="34" charset="77"/>
              </a:rPr>
              <a:t>Driving on Land:</a:t>
            </a:r>
          </a:p>
          <a:p>
            <a:pPr algn="l">
              <a:buFont typeface="Arial" panose="020B0604020202020204" pitchFamily="34" charset="0"/>
              <a:buChar char="•"/>
            </a:pPr>
            <a:r>
              <a:rPr lang="en-GB" sz="1400" dirty="0">
                <a:solidFill>
                  <a:schemeClr val="bg1"/>
                </a:solidFill>
                <a:effectLst/>
                <a:latin typeface="Lato" panose="020F0502020204030203" pitchFamily="34" charset="77"/>
              </a:rPr>
              <a:t>Tracks Fitted Around Pontoons</a:t>
            </a:r>
          </a:p>
          <a:p>
            <a:pPr algn="l"/>
            <a:endParaRPr lang="en-GB" sz="1400" dirty="0">
              <a:solidFill>
                <a:schemeClr val="bg1"/>
              </a:solidFill>
              <a:effectLst/>
              <a:latin typeface="Lato" panose="020F0502020204030203" pitchFamily="34" charset="77"/>
            </a:endParaRPr>
          </a:p>
          <a:p>
            <a:pPr algn="l"/>
            <a:r>
              <a:rPr lang="en-GB" sz="1400" dirty="0">
                <a:solidFill>
                  <a:schemeClr val="bg1"/>
                </a:solidFill>
                <a:effectLst/>
                <a:latin typeface="Lato" panose="020F0502020204030203" pitchFamily="34" charset="77"/>
              </a:rPr>
              <a:t>Speed:</a:t>
            </a:r>
          </a:p>
          <a:p>
            <a:pPr algn="l">
              <a:buFont typeface="Arial" panose="020B0604020202020204" pitchFamily="34" charset="0"/>
              <a:buChar char="•"/>
            </a:pPr>
            <a:r>
              <a:rPr lang="en-GB" sz="1400" dirty="0">
                <a:solidFill>
                  <a:schemeClr val="bg1"/>
                </a:solidFill>
                <a:effectLst/>
                <a:latin typeface="Lato" panose="020F0502020204030203" pitchFamily="34" charset="77"/>
              </a:rPr>
              <a:t>Variable, up to 3.75 mph on Water and Land</a:t>
            </a:r>
          </a:p>
          <a:p>
            <a:pPr algn="l"/>
            <a:endParaRPr lang="en-GB" sz="1400" dirty="0">
              <a:solidFill>
                <a:schemeClr val="bg1"/>
              </a:solidFill>
              <a:effectLst/>
              <a:latin typeface="Lato" panose="020F0502020204030203" pitchFamily="34" charset="77"/>
            </a:endParaRPr>
          </a:p>
          <a:p>
            <a:pPr algn="l"/>
            <a:r>
              <a:rPr lang="en-GB" sz="1400" dirty="0">
                <a:solidFill>
                  <a:schemeClr val="bg1"/>
                </a:solidFill>
                <a:effectLst/>
                <a:latin typeface="Lato" panose="020F0502020204030203" pitchFamily="34" charset="77"/>
              </a:rPr>
              <a:t>Working Boom:</a:t>
            </a:r>
          </a:p>
          <a:p>
            <a:pPr algn="l">
              <a:buFont typeface="Arial" panose="020B0604020202020204" pitchFamily="34" charset="0"/>
              <a:buChar char="•"/>
            </a:pPr>
            <a:r>
              <a:rPr lang="en-GB" sz="1400" dirty="0">
                <a:solidFill>
                  <a:schemeClr val="bg1"/>
                </a:solidFill>
                <a:effectLst/>
                <a:latin typeface="Lato" panose="020F0502020204030203" pitchFamily="34" charset="77"/>
              </a:rPr>
              <a:t>7'10'' Reach</a:t>
            </a:r>
          </a:p>
          <a:p>
            <a:pPr algn="l">
              <a:buFont typeface="Arial" panose="020B0604020202020204" pitchFamily="34" charset="0"/>
              <a:buChar char="•"/>
            </a:pPr>
            <a:r>
              <a:rPr lang="en-GB" sz="1400" dirty="0">
                <a:solidFill>
                  <a:schemeClr val="bg1"/>
                </a:solidFill>
                <a:effectLst/>
                <a:latin typeface="Lato" panose="020F0502020204030203" pitchFamily="34" charset="77"/>
              </a:rPr>
              <a:t>270° Swing Radius</a:t>
            </a:r>
          </a:p>
          <a:p>
            <a:pPr algn="l">
              <a:buFont typeface="Arial" panose="020B0604020202020204" pitchFamily="34" charset="0"/>
              <a:buChar char="•"/>
            </a:pPr>
            <a:r>
              <a:rPr lang="en-GB" sz="1400" dirty="0">
                <a:solidFill>
                  <a:schemeClr val="bg1"/>
                </a:solidFill>
                <a:effectLst/>
                <a:latin typeface="Lato" panose="020F0502020204030203" pitchFamily="34" charset="77"/>
              </a:rPr>
              <a:t>Quick Change System</a:t>
            </a:r>
          </a:p>
        </p:txBody>
      </p:sp>
      <p:grpSp>
        <p:nvGrpSpPr>
          <p:cNvPr id="20" name="Grupo 19">
            <a:extLst>
              <a:ext uri="{FF2B5EF4-FFF2-40B4-BE49-F238E27FC236}">
                <a16:creationId xmlns:a16="http://schemas.microsoft.com/office/drawing/2014/main" id="{5720D146-78CB-B509-7721-2CB407048D08}"/>
              </a:ext>
            </a:extLst>
          </p:cNvPr>
          <p:cNvGrpSpPr/>
          <p:nvPr/>
        </p:nvGrpSpPr>
        <p:grpSpPr>
          <a:xfrm>
            <a:off x="646260" y="1550850"/>
            <a:ext cx="4375962" cy="622043"/>
            <a:chOff x="3133586" y="1228678"/>
            <a:chExt cx="4375962" cy="622043"/>
          </a:xfrm>
        </p:grpSpPr>
        <p:sp>
          <p:nvSpPr>
            <p:cNvPr id="19" name="Rectángulo 18">
              <a:extLst>
                <a:ext uri="{FF2B5EF4-FFF2-40B4-BE49-F238E27FC236}">
                  <a16:creationId xmlns:a16="http://schemas.microsoft.com/office/drawing/2014/main" id="{0C32293C-E5D2-76FE-B647-7F6151A384BC}"/>
                </a:ext>
              </a:extLst>
            </p:cNvPr>
            <p:cNvSpPr/>
            <p:nvPr/>
          </p:nvSpPr>
          <p:spPr>
            <a:xfrm>
              <a:off x="3476323" y="1228678"/>
              <a:ext cx="3718589" cy="622043"/>
            </a:xfrm>
            <a:prstGeom prst="rect">
              <a:avLst/>
            </a:prstGeom>
            <a:solidFill>
              <a:srgbClr val="62A042"/>
            </a:solidFill>
            <a:ln>
              <a:solidFill>
                <a:schemeClr val="bg1"/>
              </a:solidFill>
            </a:ln>
            <a:effectLst>
              <a:outerShdw blurRad="109600" dist="47474"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Title 2">
              <a:extLst>
                <a:ext uri="{FF2B5EF4-FFF2-40B4-BE49-F238E27FC236}">
                  <a16:creationId xmlns:a16="http://schemas.microsoft.com/office/drawing/2014/main" id="{789239D0-A005-6767-CEE3-E9AA974B4756}"/>
                </a:ext>
              </a:extLst>
            </p:cNvPr>
            <p:cNvSpPr txBox="1">
              <a:spLocks/>
            </p:cNvSpPr>
            <p:nvPr/>
          </p:nvSpPr>
          <p:spPr>
            <a:xfrm>
              <a:off x="3133586" y="1285717"/>
              <a:ext cx="4375962" cy="513735"/>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dirty="0">
                  <a:solidFill>
                    <a:schemeClr val="bg1"/>
                  </a:solidFill>
                  <a:latin typeface="Lato Black" panose="020F0502020204030203" pitchFamily="34" charset="77"/>
                </a:rPr>
                <a:t>Invasive </a:t>
              </a:r>
              <a:r>
                <a:rPr lang="es-ES" sz="2400" dirty="0" err="1">
                  <a:solidFill>
                    <a:schemeClr val="bg1"/>
                  </a:solidFill>
                  <a:latin typeface="Lato Black" panose="020F0502020204030203" pitchFamily="34" charset="77"/>
                </a:rPr>
                <a:t>Weed</a:t>
              </a:r>
              <a:r>
                <a:rPr lang="es-ES" sz="2400" dirty="0">
                  <a:solidFill>
                    <a:schemeClr val="bg1"/>
                  </a:solidFill>
                  <a:latin typeface="Lato Black" panose="020F0502020204030203" pitchFamily="34" charset="77"/>
                </a:rPr>
                <a:t> </a:t>
              </a:r>
              <a:r>
                <a:rPr lang="es-ES" sz="2400" dirty="0" err="1">
                  <a:solidFill>
                    <a:schemeClr val="bg1"/>
                  </a:solidFill>
                  <a:latin typeface="Lato Black" panose="020F0502020204030203" pitchFamily="34" charset="77"/>
                </a:rPr>
                <a:t>Removal</a:t>
              </a:r>
              <a:r>
                <a:rPr lang="es-ES" sz="2400" dirty="0">
                  <a:solidFill>
                    <a:schemeClr val="bg1"/>
                  </a:solidFill>
                  <a:latin typeface="Lato Black" panose="020F0502020204030203" pitchFamily="34" charset="77"/>
                </a:rPr>
                <a:t> </a:t>
              </a:r>
              <a:endParaRPr lang="en-US" sz="2400" dirty="0">
                <a:solidFill>
                  <a:schemeClr val="bg1"/>
                </a:solidFill>
                <a:latin typeface="Lato Black" panose="020F0502020204030203" pitchFamily="34" charset="77"/>
              </a:endParaRPr>
            </a:p>
          </p:txBody>
        </p:sp>
      </p:grpSp>
      <p:sp>
        <p:nvSpPr>
          <p:cNvPr id="21" name="Rectángulo redondeado 20">
            <a:extLst>
              <a:ext uri="{FF2B5EF4-FFF2-40B4-BE49-F238E27FC236}">
                <a16:creationId xmlns:a16="http://schemas.microsoft.com/office/drawing/2014/main" id="{461B0DA2-2B5F-0F61-D7DB-A91EA9562027}"/>
              </a:ext>
            </a:extLst>
          </p:cNvPr>
          <p:cNvSpPr/>
          <p:nvPr/>
        </p:nvSpPr>
        <p:spPr>
          <a:xfrm>
            <a:off x="700846" y="1258279"/>
            <a:ext cx="10546673" cy="5138822"/>
          </a:xfrm>
          <a:prstGeom prst="roundRect">
            <a:avLst>
              <a:gd name="adj" fmla="val 4063"/>
            </a:avLst>
          </a:prstGeom>
          <a:noFill/>
          <a:ln w="952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5849E86E-377F-2DD8-4869-84D460681C3A}"/>
              </a:ext>
            </a:extLst>
          </p:cNvPr>
          <p:cNvPicPr>
            <a:picLocks noChangeAspect="1"/>
          </p:cNvPicPr>
          <p:nvPr/>
        </p:nvPicPr>
        <p:blipFill>
          <a:blip r:embed="rId6"/>
          <a:stretch>
            <a:fillRect/>
          </a:stretch>
        </p:blipFill>
        <p:spPr>
          <a:xfrm>
            <a:off x="851074" y="2739442"/>
            <a:ext cx="3854714" cy="2120093"/>
          </a:xfrm>
          <a:prstGeom prst="rect">
            <a:avLst/>
          </a:prstGeom>
          <a:ln w="19050">
            <a:solidFill>
              <a:schemeClr val="bg1"/>
            </a:solidFill>
          </a:ln>
          <a:effectLst>
            <a:outerShdw blurRad="178707" dist="136315" dir="2700000" algn="tl" rotWithShape="0">
              <a:prstClr val="black">
                <a:alpha val="40000"/>
              </a:prstClr>
            </a:outerShdw>
          </a:effectLst>
        </p:spPr>
      </p:pic>
      <p:pic>
        <p:nvPicPr>
          <p:cNvPr id="6" name="Imagen 5">
            <a:extLst>
              <a:ext uri="{FF2B5EF4-FFF2-40B4-BE49-F238E27FC236}">
                <a16:creationId xmlns:a16="http://schemas.microsoft.com/office/drawing/2014/main" id="{3C861FF0-F286-A30A-39FD-1461FAB4A171}"/>
              </a:ext>
            </a:extLst>
          </p:cNvPr>
          <p:cNvPicPr>
            <a:picLocks noChangeAspect="1"/>
          </p:cNvPicPr>
          <p:nvPr/>
        </p:nvPicPr>
        <p:blipFill>
          <a:blip r:embed="rId7">
            <a:alphaModFix amt="58000"/>
          </a:blip>
          <a:stretch>
            <a:fillRect/>
          </a:stretch>
        </p:blipFill>
        <p:spPr>
          <a:xfrm>
            <a:off x="-73176" y="5342515"/>
            <a:ext cx="4891982" cy="5276028"/>
          </a:xfrm>
          <a:prstGeom prst="rect">
            <a:avLst/>
          </a:prstGeom>
        </p:spPr>
      </p:pic>
      <p:pic>
        <p:nvPicPr>
          <p:cNvPr id="22" name="Imagen 21">
            <a:extLst>
              <a:ext uri="{FF2B5EF4-FFF2-40B4-BE49-F238E27FC236}">
                <a16:creationId xmlns:a16="http://schemas.microsoft.com/office/drawing/2014/main" id="{489E0C3C-2D27-7EEB-7D86-8BC1C71BC289}"/>
              </a:ext>
            </a:extLst>
          </p:cNvPr>
          <p:cNvPicPr>
            <a:picLocks noChangeAspect="1"/>
          </p:cNvPicPr>
          <p:nvPr/>
        </p:nvPicPr>
        <p:blipFill>
          <a:blip r:embed="rId7">
            <a:alphaModFix amt="58000"/>
          </a:blip>
          <a:stretch>
            <a:fillRect/>
          </a:stretch>
        </p:blipFill>
        <p:spPr>
          <a:xfrm>
            <a:off x="9502409" y="928442"/>
            <a:ext cx="4891982" cy="5276028"/>
          </a:xfrm>
          <a:prstGeom prst="rect">
            <a:avLst/>
          </a:prstGeom>
        </p:spPr>
      </p:pic>
      <p:pic>
        <p:nvPicPr>
          <p:cNvPr id="23" name="Imagen 22">
            <a:extLst>
              <a:ext uri="{FF2B5EF4-FFF2-40B4-BE49-F238E27FC236}">
                <a16:creationId xmlns:a16="http://schemas.microsoft.com/office/drawing/2014/main" id="{AD896695-35A2-40E5-6F22-DCB832DEC3FB}"/>
              </a:ext>
            </a:extLst>
          </p:cNvPr>
          <p:cNvPicPr>
            <a:picLocks noChangeAspect="1"/>
          </p:cNvPicPr>
          <p:nvPr/>
        </p:nvPicPr>
        <p:blipFill>
          <a:blip r:embed="rId8">
            <a:duotone>
              <a:prstClr val="black"/>
              <a:schemeClr val="accent6">
                <a:tint val="45000"/>
                <a:satMod val="400000"/>
              </a:schemeClr>
            </a:duotone>
            <a:alphaModFix amt="51000"/>
          </a:blip>
          <a:stretch>
            <a:fillRect/>
          </a:stretch>
        </p:blipFill>
        <p:spPr>
          <a:xfrm>
            <a:off x="3829132" y="5088685"/>
            <a:ext cx="1075697" cy="806773"/>
          </a:xfrm>
          <a:prstGeom prst="rect">
            <a:avLst/>
          </a:prstGeom>
          <a:effectLst>
            <a:outerShdw blurRad="203200" dist="12700" dir="5400000" sx="104000" sy="104000" algn="ctr" rotWithShape="0">
              <a:srgbClr val="000000">
                <a:alpha val="23000"/>
              </a:srgbClr>
            </a:outerShdw>
          </a:effectLst>
        </p:spPr>
      </p:pic>
    </p:spTree>
    <p:extLst>
      <p:ext uri="{BB962C8B-B14F-4D97-AF65-F5344CB8AC3E}">
        <p14:creationId xmlns:p14="http://schemas.microsoft.com/office/powerpoint/2010/main" val="1767505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F5BC4CE-65C1-22D1-AD95-6570E4A38CC4}"/>
              </a:ext>
            </a:extLst>
          </p:cNvPr>
          <p:cNvSpPr/>
          <p:nvPr/>
        </p:nvSpPr>
        <p:spPr>
          <a:xfrm>
            <a:off x="0" y="0"/>
            <a:ext cx="12192000" cy="6868981"/>
          </a:xfrm>
          <a:prstGeom prst="rect">
            <a:avLst/>
          </a:prstGeom>
          <a:gradFill>
            <a:gsLst>
              <a:gs pos="0">
                <a:schemeClr val="accent6">
                  <a:lumMod val="60000"/>
                  <a:lumOff val="40000"/>
                </a:schemeClr>
              </a:gs>
              <a:gs pos="67000">
                <a:schemeClr val="accent6"/>
              </a:gs>
              <a:gs pos="100000">
                <a:srgbClr val="3D761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0F5DF8F6-A55E-9445-AAE1-FDF82CAF025E}"/>
              </a:ext>
            </a:extLst>
          </p:cNvPr>
          <p:cNvSpPr/>
          <p:nvPr/>
        </p:nvSpPr>
        <p:spPr>
          <a:xfrm>
            <a:off x="0" y="0"/>
            <a:ext cx="12192000" cy="562062"/>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solidFill>
                <a:schemeClr val="accent1">
                  <a:lumMod val="50000"/>
                </a:schemeClr>
              </a:solidFill>
            </a:endParaRPr>
          </a:p>
        </p:txBody>
      </p:sp>
      <p:sp>
        <p:nvSpPr>
          <p:cNvPr id="12" name="Rectángulo 74">
            <a:extLst>
              <a:ext uri="{FF2B5EF4-FFF2-40B4-BE49-F238E27FC236}">
                <a16:creationId xmlns:a16="http://schemas.microsoft.com/office/drawing/2014/main" id="{B222C01F-5E6A-6D4A-8EA0-05DE657EB99A}"/>
              </a:ext>
            </a:extLst>
          </p:cNvPr>
          <p:cNvSpPr/>
          <p:nvPr/>
        </p:nvSpPr>
        <p:spPr>
          <a:xfrm>
            <a:off x="0" y="6538452"/>
            <a:ext cx="12192000" cy="328691"/>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Title 2">
            <a:extLst>
              <a:ext uri="{FF2B5EF4-FFF2-40B4-BE49-F238E27FC236}">
                <a16:creationId xmlns:a16="http://schemas.microsoft.com/office/drawing/2014/main" id="{7527F18A-02B1-E644-88C8-53EE692CBFFA}"/>
              </a:ext>
            </a:extLst>
          </p:cNvPr>
          <p:cNvSpPr txBox="1">
            <a:spLocks/>
          </p:cNvSpPr>
          <p:nvPr/>
        </p:nvSpPr>
        <p:spPr>
          <a:xfrm>
            <a:off x="8551869" y="6567408"/>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900" dirty="0">
                <a:solidFill>
                  <a:schemeClr val="bg1"/>
                </a:solidFill>
              </a:rPr>
              <a:t>Copyright 2023 </a:t>
            </a:r>
            <a:r>
              <a:rPr lang="es-ES" sz="900" dirty="0" err="1">
                <a:solidFill>
                  <a:schemeClr val="bg1"/>
                </a:solidFill>
              </a:rPr>
              <a:t>Paragon</a:t>
            </a:r>
            <a:r>
              <a:rPr lang="es-ES" sz="900" dirty="0">
                <a:solidFill>
                  <a:schemeClr val="bg1"/>
                </a:solidFill>
              </a:rPr>
              <a:t> ISG C-</a:t>
            </a:r>
            <a:r>
              <a:rPr lang="es-ES" sz="900" dirty="0" err="1">
                <a:solidFill>
                  <a:schemeClr val="bg1"/>
                </a:solidFill>
              </a:rPr>
              <a:t>ompany</a:t>
            </a:r>
            <a:r>
              <a:rPr lang="es-ES" sz="900" dirty="0">
                <a:solidFill>
                  <a:schemeClr val="bg1"/>
                </a:solidFill>
              </a:rPr>
              <a:t>. </a:t>
            </a:r>
            <a:r>
              <a:rPr lang="es-ES" sz="900" dirty="0" err="1">
                <a:solidFill>
                  <a:schemeClr val="bg1"/>
                </a:solidFill>
              </a:rPr>
              <a:t>All</a:t>
            </a:r>
            <a:r>
              <a:rPr lang="es-ES" sz="900" dirty="0">
                <a:solidFill>
                  <a:schemeClr val="bg1"/>
                </a:solidFill>
              </a:rPr>
              <a:t> </a:t>
            </a:r>
            <a:r>
              <a:rPr lang="es-ES" sz="900" dirty="0" err="1">
                <a:solidFill>
                  <a:schemeClr val="bg1"/>
                </a:solidFill>
              </a:rPr>
              <a:t>rights</a:t>
            </a:r>
            <a:r>
              <a:rPr lang="es-ES" sz="900" dirty="0">
                <a:solidFill>
                  <a:schemeClr val="bg1"/>
                </a:solidFill>
              </a:rPr>
              <a:t> </a:t>
            </a:r>
            <a:r>
              <a:rPr lang="es-ES" sz="900" dirty="0" err="1">
                <a:solidFill>
                  <a:schemeClr val="bg1"/>
                </a:solidFill>
              </a:rPr>
              <a:t>reserved</a:t>
            </a:r>
            <a:r>
              <a:rPr lang="es-ES" sz="900" dirty="0">
                <a:solidFill>
                  <a:schemeClr val="bg1"/>
                </a:solidFill>
              </a:rPr>
              <a:t>.</a:t>
            </a:r>
          </a:p>
          <a:p>
            <a:br>
              <a:rPr lang="es-ES" sz="900" dirty="0">
                <a:solidFill>
                  <a:schemeClr val="bg1"/>
                </a:solidFill>
              </a:rPr>
            </a:br>
            <a:endParaRPr lang="en-US" sz="900" dirty="0">
              <a:solidFill>
                <a:schemeClr val="bg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129FAFD1-E54F-67AC-D70F-6C2378CF0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69" y="116180"/>
            <a:ext cx="544024" cy="394657"/>
          </a:xfrm>
          <a:prstGeom prst="rect">
            <a:avLst/>
          </a:prstGeom>
        </p:spPr>
      </p:pic>
      <p:pic>
        <p:nvPicPr>
          <p:cNvPr id="6" name="Imagen 5">
            <a:extLst>
              <a:ext uri="{FF2B5EF4-FFF2-40B4-BE49-F238E27FC236}">
                <a16:creationId xmlns:a16="http://schemas.microsoft.com/office/drawing/2014/main" id="{1B002183-146A-B094-EE87-8E3638A01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464" y="192933"/>
            <a:ext cx="1095453" cy="161370"/>
          </a:xfrm>
          <a:prstGeom prst="rect">
            <a:avLst/>
          </a:prstGeom>
        </p:spPr>
      </p:pic>
      <p:sp>
        <p:nvSpPr>
          <p:cNvPr id="8" name="TextBox 7">
            <a:extLst>
              <a:ext uri="{FF2B5EF4-FFF2-40B4-BE49-F238E27FC236}">
                <a16:creationId xmlns:a16="http://schemas.microsoft.com/office/drawing/2014/main" id="{091CFE78-2B37-078C-5C8B-604ECFBF9B36}"/>
              </a:ext>
            </a:extLst>
          </p:cNvPr>
          <p:cNvSpPr txBox="1"/>
          <p:nvPr/>
        </p:nvSpPr>
        <p:spPr>
          <a:xfrm>
            <a:off x="1833748" y="2767280"/>
            <a:ext cx="8524504" cy="1323439"/>
          </a:xfrm>
          <a:prstGeom prst="rect">
            <a:avLst/>
          </a:prstGeom>
          <a:noFill/>
        </p:spPr>
        <p:txBody>
          <a:bodyPr wrap="square" rtlCol="0">
            <a:spAutoFit/>
          </a:bodyPr>
          <a:lstStyle/>
          <a:p>
            <a:pPr algn="ctr"/>
            <a:r>
              <a:rPr lang="en-US" sz="8000" b="1" dirty="0">
                <a:solidFill>
                  <a:schemeClr val="bg1"/>
                </a:solidFill>
              </a:rPr>
              <a:t>DREDGING?</a:t>
            </a:r>
          </a:p>
        </p:txBody>
      </p:sp>
    </p:spTree>
    <p:extLst>
      <p:ext uri="{BB962C8B-B14F-4D97-AF65-F5344CB8AC3E}">
        <p14:creationId xmlns:p14="http://schemas.microsoft.com/office/powerpoint/2010/main" val="465021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F5BC4CE-65C1-22D1-AD95-6570E4A38CC4}"/>
              </a:ext>
            </a:extLst>
          </p:cNvPr>
          <p:cNvSpPr/>
          <p:nvPr/>
        </p:nvSpPr>
        <p:spPr>
          <a:xfrm>
            <a:off x="0" y="0"/>
            <a:ext cx="12192000" cy="6868981"/>
          </a:xfrm>
          <a:prstGeom prst="rect">
            <a:avLst/>
          </a:prstGeom>
          <a:gradFill>
            <a:gsLst>
              <a:gs pos="0">
                <a:schemeClr val="accent6">
                  <a:lumMod val="60000"/>
                  <a:lumOff val="40000"/>
                </a:schemeClr>
              </a:gs>
              <a:gs pos="67000">
                <a:schemeClr val="accent6"/>
              </a:gs>
              <a:gs pos="100000">
                <a:srgbClr val="3D761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0F5DF8F6-A55E-9445-AAE1-FDF82CAF025E}"/>
              </a:ext>
            </a:extLst>
          </p:cNvPr>
          <p:cNvSpPr/>
          <p:nvPr/>
        </p:nvSpPr>
        <p:spPr>
          <a:xfrm>
            <a:off x="0" y="0"/>
            <a:ext cx="12192000" cy="562062"/>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solidFill>
                <a:schemeClr val="accent1">
                  <a:lumMod val="50000"/>
                </a:schemeClr>
              </a:solidFill>
            </a:endParaRPr>
          </a:p>
        </p:txBody>
      </p:sp>
      <p:sp>
        <p:nvSpPr>
          <p:cNvPr id="12" name="Rectángulo 74">
            <a:extLst>
              <a:ext uri="{FF2B5EF4-FFF2-40B4-BE49-F238E27FC236}">
                <a16:creationId xmlns:a16="http://schemas.microsoft.com/office/drawing/2014/main" id="{B222C01F-5E6A-6D4A-8EA0-05DE657EB99A}"/>
              </a:ext>
            </a:extLst>
          </p:cNvPr>
          <p:cNvSpPr/>
          <p:nvPr/>
        </p:nvSpPr>
        <p:spPr>
          <a:xfrm>
            <a:off x="0" y="6538452"/>
            <a:ext cx="12192000" cy="328691"/>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Title 2">
            <a:extLst>
              <a:ext uri="{FF2B5EF4-FFF2-40B4-BE49-F238E27FC236}">
                <a16:creationId xmlns:a16="http://schemas.microsoft.com/office/drawing/2014/main" id="{7527F18A-02B1-E644-88C8-53EE692CBFFA}"/>
              </a:ext>
            </a:extLst>
          </p:cNvPr>
          <p:cNvSpPr txBox="1">
            <a:spLocks/>
          </p:cNvSpPr>
          <p:nvPr/>
        </p:nvSpPr>
        <p:spPr>
          <a:xfrm>
            <a:off x="8551869" y="6567408"/>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900" dirty="0">
                <a:solidFill>
                  <a:schemeClr val="bg1"/>
                </a:solidFill>
              </a:rPr>
              <a:t>Copyright 2023 </a:t>
            </a:r>
            <a:r>
              <a:rPr lang="es-ES" sz="900" dirty="0" err="1">
                <a:solidFill>
                  <a:schemeClr val="bg1"/>
                </a:solidFill>
              </a:rPr>
              <a:t>Paragon</a:t>
            </a:r>
            <a:r>
              <a:rPr lang="es-ES" sz="900" dirty="0">
                <a:solidFill>
                  <a:schemeClr val="bg1"/>
                </a:solidFill>
              </a:rPr>
              <a:t> ISG C-</a:t>
            </a:r>
            <a:r>
              <a:rPr lang="es-ES" sz="900" dirty="0" err="1">
                <a:solidFill>
                  <a:schemeClr val="bg1"/>
                </a:solidFill>
              </a:rPr>
              <a:t>ompany</a:t>
            </a:r>
            <a:r>
              <a:rPr lang="es-ES" sz="900" dirty="0">
                <a:solidFill>
                  <a:schemeClr val="bg1"/>
                </a:solidFill>
              </a:rPr>
              <a:t>. </a:t>
            </a:r>
            <a:r>
              <a:rPr lang="es-ES" sz="900" dirty="0" err="1">
                <a:solidFill>
                  <a:schemeClr val="bg1"/>
                </a:solidFill>
              </a:rPr>
              <a:t>All</a:t>
            </a:r>
            <a:r>
              <a:rPr lang="es-ES" sz="900" dirty="0">
                <a:solidFill>
                  <a:schemeClr val="bg1"/>
                </a:solidFill>
              </a:rPr>
              <a:t> </a:t>
            </a:r>
            <a:r>
              <a:rPr lang="es-ES" sz="900" dirty="0" err="1">
                <a:solidFill>
                  <a:schemeClr val="bg1"/>
                </a:solidFill>
              </a:rPr>
              <a:t>rights</a:t>
            </a:r>
            <a:r>
              <a:rPr lang="es-ES" sz="900" dirty="0">
                <a:solidFill>
                  <a:schemeClr val="bg1"/>
                </a:solidFill>
              </a:rPr>
              <a:t> </a:t>
            </a:r>
            <a:r>
              <a:rPr lang="es-ES" sz="900" dirty="0" err="1">
                <a:solidFill>
                  <a:schemeClr val="bg1"/>
                </a:solidFill>
              </a:rPr>
              <a:t>reserved</a:t>
            </a:r>
            <a:r>
              <a:rPr lang="es-ES" sz="900" dirty="0">
                <a:solidFill>
                  <a:schemeClr val="bg1"/>
                </a:solidFill>
              </a:rPr>
              <a:t>.</a:t>
            </a:r>
          </a:p>
          <a:p>
            <a:br>
              <a:rPr lang="es-ES" sz="900" dirty="0">
                <a:solidFill>
                  <a:schemeClr val="bg1"/>
                </a:solidFill>
              </a:rPr>
            </a:br>
            <a:endParaRPr lang="en-US" sz="900" dirty="0">
              <a:solidFill>
                <a:schemeClr val="bg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129FAFD1-E54F-67AC-D70F-6C2378CF0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69" y="116180"/>
            <a:ext cx="544024" cy="394657"/>
          </a:xfrm>
          <a:prstGeom prst="rect">
            <a:avLst/>
          </a:prstGeom>
        </p:spPr>
      </p:pic>
      <p:pic>
        <p:nvPicPr>
          <p:cNvPr id="6" name="Imagen 5">
            <a:extLst>
              <a:ext uri="{FF2B5EF4-FFF2-40B4-BE49-F238E27FC236}">
                <a16:creationId xmlns:a16="http://schemas.microsoft.com/office/drawing/2014/main" id="{1B002183-146A-B094-EE87-8E3638A01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464" y="192933"/>
            <a:ext cx="1095453" cy="161370"/>
          </a:xfrm>
          <a:prstGeom prst="rect">
            <a:avLst/>
          </a:prstGeom>
        </p:spPr>
      </p:pic>
      <p:sp>
        <p:nvSpPr>
          <p:cNvPr id="8" name="TextBox 7">
            <a:extLst>
              <a:ext uri="{FF2B5EF4-FFF2-40B4-BE49-F238E27FC236}">
                <a16:creationId xmlns:a16="http://schemas.microsoft.com/office/drawing/2014/main" id="{091CFE78-2B37-078C-5C8B-604ECFBF9B36}"/>
              </a:ext>
            </a:extLst>
          </p:cNvPr>
          <p:cNvSpPr txBox="1"/>
          <p:nvPr/>
        </p:nvSpPr>
        <p:spPr>
          <a:xfrm>
            <a:off x="1833748" y="2151727"/>
            <a:ext cx="8524504" cy="2554545"/>
          </a:xfrm>
          <a:prstGeom prst="rect">
            <a:avLst/>
          </a:prstGeom>
          <a:noFill/>
        </p:spPr>
        <p:txBody>
          <a:bodyPr wrap="square" rtlCol="0">
            <a:spAutoFit/>
          </a:bodyPr>
          <a:lstStyle/>
          <a:p>
            <a:pPr algn="ctr"/>
            <a:r>
              <a:rPr lang="en-US" sz="8000" b="1" dirty="0">
                <a:solidFill>
                  <a:schemeClr val="bg1"/>
                </a:solidFill>
              </a:rPr>
              <a:t>WHAT PEOPLE THINK OF</a:t>
            </a:r>
          </a:p>
        </p:txBody>
      </p:sp>
    </p:spTree>
    <p:extLst>
      <p:ext uri="{BB962C8B-B14F-4D97-AF65-F5344CB8AC3E}">
        <p14:creationId xmlns:p14="http://schemas.microsoft.com/office/powerpoint/2010/main" val="493889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5000">
                <a:schemeClr val="accent6"/>
              </a:gs>
              <a:gs pos="100000">
                <a:srgbClr val="3D761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2">
            <a:alphaModFix amt="14000"/>
            <a:extLst>
              <a:ext uri="{28A0092B-C50C-407E-A947-70E740481C1C}">
                <a14:useLocalDpi xmlns:a14="http://schemas.microsoft.com/office/drawing/2010/main"/>
              </a:ext>
            </a:extLst>
          </a:blip>
          <a:stretch>
            <a:fillRect/>
          </a:stretch>
        </p:blipFill>
        <p:spPr>
          <a:xfrm>
            <a:off x="1433567" y="5669999"/>
            <a:ext cx="6184960" cy="4486823"/>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8760"/>
            <a:ext cx="12192000" cy="562063"/>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45" y="115809"/>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40" y="192560"/>
            <a:ext cx="1095453" cy="161371"/>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70"/>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8" y="6647926"/>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933507" y="-5121110"/>
            <a:ext cx="1022931"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1" y="10627259"/>
            <a:ext cx="4260071" cy="30777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sz="1400" dirty="0">
                <a:solidFill>
                  <a:schemeClr val="bg1"/>
                </a:solidFill>
                <a:latin typeface="Lato" panose="020F0502020204030203" pitchFamily="34" charset="77"/>
                <a:cs typeface="Arial" panose="020B0604020202020204" pitchFamily="34" charset="0"/>
              </a:rPr>
              <a:t>Increased headcount from 72 to 92</a:t>
            </a:r>
          </a:p>
        </p:txBody>
      </p:sp>
      <p:cxnSp>
        <p:nvCxnSpPr>
          <p:cNvPr id="44" name="Straight Connector 26">
            <a:extLst>
              <a:ext uri="{FF2B5EF4-FFF2-40B4-BE49-F238E27FC236}">
                <a16:creationId xmlns:a16="http://schemas.microsoft.com/office/drawing/2014/main" id="{D1963269-B674-BD7A-C1F5-A87C7A6ED6CD}"/>
              </a:ext>
            </a:extLst>
          </p:cNvPr>
          <p:cNvCxnSpPr>
            <a:cxnSpLocks/>
          </p:cNvCxnSpPr>
          <p:nvPr/>
        </p:nvCxnSpPr>
        <p:spPr>
          <a:xfrm flipH="1">
            <a:off x="-951757" y="-1627091"/>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9BED3F2E-1242-C12D-BCBA-565EFB91D55B}"/>
              </a:ext>
            </a:extLst>
          </p:cNvPr>
          <p:cNvSpPr txBox="1">
            <a:spLocks/>
          </p:cNvSpPr>
          <p:nvPr/>
        </p:nvSpPr>
        <p:spPr>
          <a:xfrm>
            <a:off x="618849" y="759962"/>
            <a:ext cx="10433083" cy="6529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solidFill>
                  <a:schemeClr val="bg1"/>
                </a:solidFill>
                <a:latin typeface="Lato Black" panose="020F0502020204030203" pitchFamily="34" charset="77"/>
              </a:rPr>
              <a:t>Most people think of Mechanical Dredging</a:t>
            </a:r>
          </a:p>
        </p:txBody>
      </p:sp>
      <p:pic>
        <p:nvPicPr>
          <p:cNvPr id="12" name="Imagen 11">
            <a:extLst>
              <a:ext uri="{FF2B5EF4-FFF2-40B4-BE49-F238E27FC236}">
                <a16:creationId xmlns:a16="http://schemas.microsoft.com/office/drawing/2014/main" id="{9E81BE0B-3517-947A-BBF8-8F832E9D3832}"/>
              </a:ext>
            </a:extLst>
          </p:cNvPr>
          <p:cNvPicPr>
            <a:picLocks noChangeAspect="1"/>
          </p:cNvPicPr>
          <p:nvPr/>
        </p:nvPicPr>
        <p:blipFill>
          <a:blip r:embed="rId2">
            <a:alphaModFix amt="14000"/>
            <a:extLst>
              <a:ext uri="{28A0092B-C50C-407E-A947-70E740481C1C}">
                <a14:useLocalDpi xmlns:a14="http://schemas.microsoft.com/office/drawing/2010/main"/>
              </a:ext>
            </a:extLst>
          </a:blip>
          <a:stretch>
            <a:fillRect/>
          </a:stretch>
        </p:blipFill>
        <p:spPr>
          <a:xfrm>
            <a:off x="-1111187" y="1380068"/>
            <a:ext cx="6184960" cy="4486823"/>
          </a:xfrm>
          <a:prstGeom prst="rect">
            <a:avLst/>
          </a:prstGeom>
          <a:effectLst>
            <a:outerShdw sx="1000" sy="1000" algn="ctr" rotWithShape="0">
              <a:srgbClr val="000000"/>
            </a:outerShdw>
          </a:effectLst>
        </p:spPr>
      </p:pic>
      <p:pic>
        <p:nvPicPr>
          <p:cNvPr id="17" name="Imagen 16">
            <a:extLst>
              <a:ext uri="{FF2B5EF4-FFF2-40B4-BE49-F238E27FC236}">
                <a16:creationId xmlns:a16="http://schemas.microsoft.com/office/drawing/2014/main" id="{A8C319DF-78D4-79EE-2A00-27D0211B707F}"/>
              </a:ext>
            </a:extLst>
          </p:cNvPr>
          <p:cNvPicPr>
            <a:picLocks noChangeAspect="1"/>
          </p:cNvPicPr>
          <p:nvPr/>
        </p:nvPicPr>
        <p:blipFill>
          <a:blip r:embed="rId5">
            <a:alphaModFix amt="80000"/>
          </a:blip>
          <a:stretch>
            <a:fillRect/>
          </a:stretch>
        </p:blipFill>
        <p:spPr>
          <a:xfrm>
            <a:off x="7796526" y="985466"/>
            <a:ext cx="4891983" cy="5276028"/>
          </a:xfrm>
          <a:prstGeom prst="rect">
            <a:avLst/>
          </a:prstGeom>
        </p:spPr>
      </p:pic>
      <p:pic>
        <p:nvPicPr>
          <p:cNvPr id="22" name="Imagen 21">
            <a:extLst>
              <a:ext uri="{FF2B5EF4-FFF2-40B4-BE49-F238E27FC236}">
                <a16:creationId xmlns:a16="http://schemas.microsoft.com/office/drawing/2014/main" id="{CA25BC9E-EBA4-5E87-8AC3-C45F915B5D3B}"/>
              </a:ext>
            </a:extLst>
          </p:cNvPr>
          <p:cNvPicPr>
            <a:picLocks noChangeAspect="1"/>
          </p:cNvPicPr>
          <p:nvPr/>
        </p:nvPicPr>
        <p:blipFill>
          <a:blip r:embed="rId5">
            <a:alphaModFix amt="80000"/>
          </a:blip>
          <a:stretch>
            <a:fillRect/>
          </a:stretch>
        </p:blipFill>
        <p:spPr>
          <a:xfrm>
            <a:off x="-2496292" y="1917251"/>
            <a:ext cx="4891983" cy="5276028"/>
          </a:xfrm>
          <a:prstGeom prst="rect">
            <a:avLst/>
          </a:prstGeom>
        </p:spPr>
      </p:pic>
      <p:sp>
        <p:nvSpPr>
          <p:cNvPr id="23" name="Rectángulo redondeado 22">
            <a:extLst>
              <a:ext uri="{FF2B5EF4-FFF2-40B4-BE49-F238E27FC236}">
                <a16:creationId xmlns:a16="http://schemas.microsoft.com/office/drawing/2014/main" id="{E4C89DB9-E482-C02C-AF35-CB9D926A28B2}"/>
              </a:ext>
            </a:extLst>
          </p:cNvPr>
          <p:cNvSpPr/>
          <p:nvPr/>
        </p:nvSpPr>
        <p:spPr>
          <a:xfrm>
            <a:off x="260847" y="1521702"/>
            <a:ext cx="11670308" cy="4412897"/>
          </a:xfrm>
          <a:prstGeom prst="roundRect">
            <a:avLst>
              <a:gd name="adj" fmla="val 4151"/>
            </a:avLst>
          </a:prstGeom>
          <a:noFill/>
          <a:ln w="9525">
            <a:solidFill>
              <a:schemeClr val="bg1">
                <a:alpha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p>
        </p:txBody>
      </p:sp>
      <p:pic>
        <p:nvPicPr>
          <p:cNvPr id="14" name="Picture 13" descr="A yellow crane in a muddy river&#10;&#10;Description automatically generated">
            <a:extLst>
              <a:ext uri="{FF2B5EF4-FFF2-40B4-BE49-F238E27FC236}">
                <a16:creationId xmlns:a16="http://schemas.microsoft.com/office/drawing/2014/main" id="{C107E790-F793-8693-46A4-1783299BDAD7}"/>
              </a:ext>
            </a:extLst>
          </p:cNvPr>
          <p:cNvPicPr>
            <a:picLocks noChangeAspect="1"/>
          </p:cNvPicPr>
          <p:nvPr/>
        </p:nvPicPr>
        <p:blipFill>
          <a:blip r:embed="rId6"/>
          <a:stretch>
            <a:fillRect/>
          </a:stretch>
        </p:blipFill>
        <p:spPr>
          <a:xfrm>
            <a:off x="429827" y="2446537"/>
            <a:ext cx="9352717" cy="2544809"/>
          </a:xfrm>
          <a:prstGeom prst="rect">
            <a:avLst/>
          </a:prstGeom>
          <a:ln w="28575">
            <a:solidFill>
              <a:schemeClr val="bg1"/>
            </a:solidFill>
          </a:ln>
        </p:spPr>
      </p:pic>
      <p:pic>
        <p:nvPicPr>
          <p:cNvPr id="6" name="Picture 5" descr="A crane pouring water into a body of water&#10;&#10;Description automatically generated">
            <a:extLst>
              <a:ext uri="{FF2B5EF4-FFF2-40B4-BE49-F238E27FC236}">
                <a16:creationId xmlns:a16="http://schemas.microsoft.com/office/drawing/2014/main" id="{B8D52B51-9605-CA09-98CA-B281334442FC}"/>
              </a:ext>
            </a:extLst>
          </p:cNvPr>
          <p:cNvPicPr>
            <a:picLocks noChangeAspect="1"/>
          </p:cNvPicPr>
          <p:nvPr/>
        </p:nvPicPr>
        <p:blipFill>
          <a:blip r:embed="rId7"/>
          <a:stretch>
            <a:fillRect/>
          </a:stretch>
        </p:blipFill>
        <p:spPr>
          <a:xfrm>
            <a:off x="6441660" y="1787152"/>
            <a:ext cx="5386226" cy="3584288"/>
          </a:xfrm>
          <a:prstGeom prst="rect">
            <a:avLst/>
          </a:prstGeom>
          <a:ln w="28575">
            <a:solidFill>
              <a:schemeClr val="bg1"/>
            </a:solidFill>
          </a:ln>
        </p:spPr>
      </p:pic>
    </p:spTree>
    <p:extLst>
      <p:ext uri="{BB962C8B-B14F-4D97-AF65-F5344CB8AC3E}">
        <p14:creationId xmlns:p14="http://schemas.microsoft.com/office/powerpoint/2010/main" val="1741003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F5BC4CE-65C1-22D1-AD95-6570E4A38CC4}"/>
              </a:ext>
            </a:extLst>
          </p:cNvPr>
          <p:cNvSpPr/>
          <p:nvPr/>
        </p:nvSpPr>
        <p:spPr>
          <a:xfrm>
            <a:off x="0" y="0"/>
            <a:ext cx="12192000" cy="6868981"/>
          </a:xfrm>
          <a:prstGeom prst="rect">
            <a:avLst/>
          </a:prstGeom>
          <a:gradFill>
            <a:gsLst>
              <a:gs pos="0">
                <a:schemeClr val="accent6">
                  <a:lumMod val="60000"/>
                  <a:lumOff val="40000"/>
                </a:schemeClr>
              </a:gs>
              <a:gs pos="67000">
                <a:schemeClr val="accent6"/>
              </a:gs>
              <a:gs pos="100000">
                <a:srgbClr val="3D761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0F5DF8F6-A55E-9445-AAE1-FDF82CAF025E}"/>
              </a:ext>
            </a:extLst>
          </p:cNvPr>
          <p:cNvSpPr/>
          <p:nvPr/>
        </p:nvSpPr>
        <p:spPr>
          <a:xfrm>
            <a:off x="0" y="0"/>
            <a:ext cx="12192000" cy="562062"/>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solidFill>
                <a:schemeClr val="accent1">
                  <a:lumMod val="50000"/>
                </a:schemeClr>
              </a:solidFill>
            </a:endParaRPr>
          </a:p>
        </p:txBody>
      </p:sp>
      <p:sp>
        <p:nvSpPr>
          <p:cNvPr id="12" name="Rectángulo 74">
            <a:extLst>
              <a:ext uri="{FF2B5EF4-FFF2-40B4-BE49-F238E27FC236}">
                <a16:creationId xmlns:a16="http://schemas.microsoft.com/office/drawing/2014/main" id="{B222C01F-5E6A-6D4A-8EA0-05DE657EB99A}"/>
              </a:ext>
            </a:extLst>
          </p:cNvPr>
          <p:cNvSpPr/>
          <p:nvPr/>
        </p:nvSpPr>
        <p:spPr>
          <a:xfrm>
            <a:off x="0" y="6538452"/>
            <a:ext cx="12192000" cy="328691"/>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Title 2">
            <a:extLst>
              <a:ext uri="{FF2B5EF4-FFF2-40B4-BE49-F238E27FC236}">
                <a16:creationId xmlns:a16="http://schemas.microsoft.com/office/drawing/2014/main" id="{7527F18A-02B1-E644-88C8-53EE692CBFFA}"/>
              </a:ext>
            </a:extLst>
          </p:cNvPr>
          <p:cNvSpPr txBox="1">
            <a:spLocks/>
          </p:cNvSpPr>
          <p:nvPr/>
        </p:nvSpPr>
        <p:spPr>
          <a:xfrm>
            <a:off x="8551869" y="6567408"/>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900" dirty="0">
                <a:solidFill>
                  <a:schemeClr val="bg1"/>
                </a:solidFill>
              </a:rPr>
              <a:t>Copyright 2023 </a:t>
            </a:r>
            <a:r>
              <a:rPr lang="es-ES" sz="900" dirty="0" err="1">
                <a:solidFill>
                  <a:schemeClr val="bg1"/>
                </a:solidFill>
              </a:rPr>
              <a:t>Paragon</a:t>
            </a:r>
            <a:r>
              <a:rPr lang="es-ES" sz="900" dirty="0">
                <a:solidFill>
                  <a:schemeClr val="bg1"/>
                </a:solidFill>
              </a:rPr>
              <a:t> ISG C-</a:t>
            </a:r>
            <a:r>
              <a:rPr lang="es-ES" sz="900" dirty="0" err="1">
                <a:solidFill>
                  <a:schemeClr val="bg1"/>
                </a:solidFill>
              </a:rPr>
              <a:t>ompany</a:t>
            </a:r>
            <a:r>
              <a:rPr lang="es-ES" sz="900" dirty="0">
                <a:solidFill>
                  <a:schemeClr val="bg1"/>
                </a:solidFill>
              </a:rPr>
              <a:t>. </a:t>
            </a:r>
            <a:r>
              <a:rPr lang="es-ES" sz="900" dirty="0" err="1">
                <a:solidFill>
                  <a:schemeClr val="bg1"/>
                </a:solidFill>
              </a:rPr>
              <a:t>All</a:t>
            </a:r>
            <a:r>
              <a:rPr lang="es-ES" sz="900" dirty="0">
                <a:solidFill>
                  <a:schemeClr val="bg1"/>
                </a:solidFill>
              </a:rPr>
              <a:t> </a:t>
            </a:r>
            <a:r>
              <a:rPr lang="es-ES" sz="900" dirty="0" err="1">
                <a:solidFill>
                  <a:schemeClr val="bg1"/>
                </a:solidFill>
              </a:rPr>
              <a:t>rights</a:t>
            </a:r>
            <a:r>
              <a:rPr lang="es-ES" sz="900" dirty="0">
                <a:solidFill>
                  <a:schemeClr val="bg1"/>
                </a:solidFill>
              </a:rPr>
              <a:t> </a:t>
            </a:r>
            <a:r>
              <a:rPr lang="es-ES" sz="900" dirty="0" err="1">
                <a:solidFill>
                  <a:schemeClr val="bg1"/>
                </a:solidFill>
              </a:rPr>
              <a:t>reserved</a:t>
            </a:r>
            <a:r>
              <a:rPr lang="es-ES" sz="900" dirty="0">
                <a:solidFill>
                  <a:schemeClr val="bg1"/>
                </a:solidFill>
              </a:rPr>
              <a:t>.</a:t>
            </a:r>
          </a:p>
          <a:p>
            <a:br>
              <a:rPr lang="es-ES" sz="900" dirty="0">
                <a:solidFill>
                  <a:schemeClr val="bg1"/>
                </a:solidFill>
              </a:rPr>
            </a:br>
            <a:endParaRPr lang="en-US" sz="900" dirty="0">
              <a:solidFill>
                <a:schemeClr val="bg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129FAFD1-E54F-67AC-D70F-6C2378CF0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69" y="116180"/>
            <a:ext cx="544024" cy="394657"/>
          </a:xfrm>
          <a:prstGeom prst="rect">
            <a:avLst/>
          </a:prstGeom>
        </p:spPr>
      </p:pic>
      <p:pic>
        <p:nvPicPr>
          <p:cNvPr id="6" name="Imagen 5">
            <a:extLst>
              <a:ext uri="{FF2B5EF4-FFF2-40B4-BE49-F238E27FC236}">
                <a16:creationId xmlns:a16="http://schemas.microsoft.com/office/drawing/2014/main" id="{1B002183-146A-B094-EE87-8E3638A01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464" y="192933"/>
            <a:ext cx="1095453" cy="161370"/>
          </a:xfrm>
          <a:prstGeom prst="rect">
            <a:avLst/>
          </a:prstGeom>
        </p:spPr>
      </p:pic>
      <p:sp>
        <p:nvSpPr>
          <p:cNvPr id="8" name="TextBox 7">
            <a:extLst>
              <a:ext uri="{FF2B5EF4-FFF2-40B4-BE49-F238E27FC236}">
                <a16:creationId xmlns:a16="http://schemas.microsoft.com/office/drawing/2014/main" id="{091CFE78-2B37-078C-5C8B-604ECFBF9B36}"/>
              </a:ext>
            </a:extLst>
          </p:cNvPr>
          <p:cNvSpPr txBox="1"/>
          <p:nvPr/>
        </p:nvSpPr>
        <p:spPr>
          <a:xfrm>
            <a:off x="176150" y="2767280"/>
            <a:ext cx="11839699" cy="2123658"/>
          </a:xfrm>
          <a:prstGeom prst="rect">
            <a:avLst/>
          </a:prstGeom>
          <a:noFill/>
        </p:spPr>
        <p:txBody>
          <a:bodyPr wrap="square" rtlCol="0">
            <a:spAutoFit/>
          </a:bodyPr>
          <a:lstStyle/>
          <a:p>
            <a:pPr algn="ctr"/>
            <a:r>
              <a:rPr lang="en-US" sz="7800" b="1" dirty="0">
                <a:solidFill>
                  <a:schemeClr val="bg1"/>
                </a:solidFill>
              </a:rPr>
              <a:t>THE PARAGON DIFFERENCE:</a:t>
            </a:r>
          </a:p>
          <a:p>
            <a:pPr algn="ctr"/>
            <a:r>
              <a:rPr lang="en-US" sz="5400" b="1" dirty="0">
                <a:solidFill>
                  <a:schemeClr val="bg1"/>
                </a:solidFill>
              </a:rPr>
              <a:t>Hydraulic Dredging</a:t>
            </a:r>
          </a:p>
        </p:txBody>
      </p:sp>
    </p:spTree>
    <p:extLst>
      <p:ext uri="{BB962C8B-B14F-4D97-AF65-F5344CB8AC3E}">
        <p14:creationId xmlns:p14="http://schemas.microsoft.com/office/powerpoint/2010/main" val="326959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2000">
                <a:schemeClr val="accent6"/>
              </a:gs>
              <a:gs pos="100000">
                <a:schemeClr val="accent6">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03D8DD5E-9CE7-5A58-0905-9FE8914A315B}"/>
              </a:ext>
            </a:extLst>
          </p:cNvPr>
          <p:cNvSpPr/>
          <p:nvPr/>
        </p:nvSpPr>
        <p:spPr>
          <a:xfrm>
            <a:off x="-35" y="-125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845" y="134468"/>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840" y="211221"/>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5">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pic>
        <p:nvPicPr>
          <p:cNvPr id="2" name="Dredge Cartoon 1 Final">
            <a:hlinkClick r:id="" action="ppaction://media"/>
            <a:extLst>
              <a:ext uri="{FF2B5EF4-FFF2-40B4-BE49-F238E27FC236}">
                <a16:creationId xmlns:a16="http://schemas.microsoft.com/office/drawing/2014/main" id="{7BAC7BC1-ED12-3A3E-46CF-25C8085951A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6218" y="560812"/>
            <a:ext cx="10659494" cy="6033676"/>
          </a:xfrm>
          <a:prstGeom prst="rect">
            <a:avLst/>
          </a:prstGeom>
        </p:spPr>
      </p:pic>
    </p:spTree>
    <p:extLst>
      <p:ext uri="{BB962C8B-B14F-4D97-AF65-F5344CB8AC3E}">
        <p14:creationId xmlns:p14="http://schemas.microsoft.com/office/powerpoint/2010/main" val="419537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2000">
                <a:schemeClr val="accent6"/>
              </a:gs>
              <a:gs pos="100000">
                <a:schemeClr val="accent6">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a:extLst>
              <a:ext uri="{FF2B5EF4-FFF2-40B4-BE49-F238E27FC236}">
                <a16:creationId xmlns:a16="http://schemas.microsoft.com/office/drawing/2014/main" id="{3C861FF0-F286-A30A-39FD-1461FAB4A171}"/>
              </a:ext>
            </a:extLst>
          </p:cNvPr>
          <p:cNvPicPr>
            <a:picLocks noChangeAspect="1"/>
          </p:cNvPicPr>
          <p:nvPr/>
        </p:nvPicPr>
        <p:blipFill>
          <a:blip r:embed="rId3">
            <a:alphaModFix amt="58000"/>
          </a:blip>
          <a:stretch>
            <a:fillRect/>
          </a:stretch>
        </p:blipFill>
        <p:spPr>
          <a:xfrm>
            <a:off x="-13703" y="4948474"/>
            <a:ext cx="4891982" cy="5276028"/>
          </a:xfrm>
          <a:prstGeom prst="rect">
            <a:avLst/>
          </a:prstGeom>
        </p:spPr>
      </p:pic>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4">
            <a:alphaModFix amt="22000"/>
            <a:extLst>
              <a:ext uri="{28A0092B-C50C-407E-A947-70E740481C1C}">
                <a14:useLocalDpi xmlns:a14="http://schemas.microsoft.com/office/drawing/2010/main"/>
              </a:ext>
            </a:extLst>
          </a:blip>
          <a:stretch>
            <a:fillRect/>
          </a:stretch>
        </p:blipFill>
        <p:spPr>
          <a:xfrm>
            <a:off x="-78437" y="1736905"/>
            <a:ext cx="6958714" cy="5048135"/>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876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845" y="115807"/>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840" y="192560"/>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5">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cxnSp>
        <p:nvCxnSpPr>
          <p:cNvPr id="61" name="Straight Connector 26">
            <a:extLst>
              <a:ext uri="{FF2B5EF4-FFF2-40B4-BE49-F238E27FC236}">
                <a16:creationId xmlns:a16="http://schemas.microsoft.com/office/drawing/2014/main" id="{725D4DD0-935A-5CF1-2DF2-F9ECDF369A37}"/>
              </a:ext>
            </a:extLst>
          </p:cNvPr>
          <p:cNvCxnSpPr>
            <a:cxnSpLocks/>
          </p:cNvCxnSpPr>
          <p:nvPr/>
        </p:nvCxnSpPr>
        <p:spPr>
          <a:xfrm flipH="1">
            <a:off x="6880277"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26">
            <a:extLst>
              <a:ext uri="{FF2B5EF4-FFF2-40B4-BE49-F238E27FC236}">
                <a16:creationId xmlns:a16="http://schemas.microsoft.com/office/drawing/2014/main" id="{D1963269-B674-BD7A-C1F5-A87C7A6ED6CD}"/>
              </a:ext>
            </a:extLst>
          </p:cNvPr>
          <p:cNvCxnSpPr>
            <a:cxnSpLocks/>
          </p:cNvCxnSpPr>
          <p:nvPr/>
        </p:nvCxnSpPr>
        <p:spPr>
          <a:xfrm flipH="1">
            <a:off x="-951758"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077F1BE-C539-0D66-B6C7-0FE4B3376358}"/>
              </a:ext>
            </a:extLst>
          </p:cNvPr>
          <p:cNvSpPr txBox="1">
            <a:spLocks/>
          </p:cNvSpPr>
          <p:nvPr/>
        </p:nvSpPr>
        <p:spPr>
          <a:xfrm>
            <a:off x="2893468" y="704971"/>
            <a:ext cx="5563143" cy="5137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latin typeface="Lato Black" panose="020F0502020204030203" pitchFamily="34" charset="77"/>
              </a:rPr>
              <a:t>EQUIPMENT TECH SHEETS</a:t>
            </a:r>
            <a:endParaRPr lang="en-US" sz="2800" b="1" dirty="0">
              <a:solidFill>
                <a:schemeClr val="bg1"/>
              </a:solidFill>
              <a:latin typeface="Lato Black" panose="020F0502020204030203" pitchFamily="34" charset="77"/>
            </a:endParaRPr>
          </a:p>
          <a:p>
            <a:pPr algn="ctr"/>
            <a:endParaRPr lang="en-US" sz="2800" b="1" dirty="0">
              <a:solidFill>
                <a:schemeClr val="bg1"/>
              </a:solidFill>
              <a:latin typeface="Lato Black" panose="020F0502020204030203" pitchFamily="34" charset="77"/>
            </a:endParaRPr>
          </a:p>
        </p:txBody>
      </p:sp>
      <p:sp>
        <p:nvSpPr>
          <p:cNvPr id="13" name="Title 2">
            <a:extLst>
              <a:ext uri="{FF2B5EF4-FFF2-40B4-BE49-F238E27FC236}">
                <a16:creationId xmlns:a16="http://schemas.microsoft.com/office/drawing/2014/main" id="{0B1C1D62-4DB0-673A-F2CB-FEBA9D630F22}"/>
              </a:ext>
            </a:extLst>
          </p:cNvPr>
          <p:cNvSpPr txBox="1">
            <a:spLocks/>
          </p:cNvSpPr>
          <p:nvPr/>
        </p:nvSpPr>
        <p:spPr>
          <a:xfrm>
            <a:off x="700846" y="2102332"/>
            <a:ext cx="4375962" cy="513735"/>
          </a:xfrm>
          <a:prstGeom prst="rect">
            <a:avLst/>
          </a:prstGeom>
          <a:effectLst>
            <a:outerShdw blurRad="50800" dist="38100" dir="2700000" algn="tl" rotWithShape="0">
              <a:prstClr val="black">
                <a:alpha val="40000"/>
              </a:prstClr>
            </a:outerShdw>
          </a:effectLst>
        </p:spPr>
        <p:txBody>
          <a:bodyPr/>
          <a:lstStyle>
            <a:defPPr>
              <a:defRPr lang="en-US"/>
            </a:defPPr>
            <a:lvl1pPr algn="ctr" defTabSz="914400">
              <a:lnSpc>
                <a:spcPct val="90000"/>
              </a:lnSpc>
              <a:spcBef>
                <a:spcPct val="0"/>
              </a:spcBef>
              <a:buNone/>
              <a:defRPr sz="2400">
                <a:solidFill>
                  <a:schemeClr val="bg1"/>
                </a:solidFill>
                <a:latin typeface="Lato Black" panose="020F0502020204030203" pitchFamily="34" charset="77"/>
                <a:ea typeface="+mj-ea"/>
                <a:cs typeface="+mj-cs"/>
              </a:defRPr>
            </a:lvl1pPr>
          </a:lstStyle>
          <a:p>
            <a:r>
              <a:rPr lang="es-ES" dirty="0"/>
              <a:t>Para 6 </a:t>
            </a:r>
            <a:r>
              <a:rPr lang="es-ES" dirty="0" err="1"/>
              <a:t>Dredge</a:t>
            </a:r>
            <a:endParaRPr lang="es-ES" dirty="0"/>
          </a:p>
        </p:txBody>
      </p:sp>
      <p:sp>
        <p:nvSpPr>
          <p:cNvPr id="16" name="CuadroTexto 15">
            <a:extLst>
              <a:ext uri="{FF2B5EF4-FFF2-40B4-BE49-F238E27FC236}">
                <a16:creationId xmlns:a16="http://schemas.microsoft.com/office/drawing/2014/main" id="{44E3500C-A406-00C5-43C1-ECB12A9813C7}"/>
              </a:ext>
            </a:extLst>
          </p:cNvPr>
          <p:cNvSpPr txBox="1"/>
          <p:nvPr/>
        </p:nvSpPr>
        <p:spPr>
          <a:xfrm>
            <a:off x="895388" y="4756777"/>
            <a:ext cx="3747247" cy="1384995"/>
          </a:xfrm>
          <a:prstGeom prst="rect">
            <a:avLst/>
          </a:prstGeom>
          <a:noFill/>
        </p:spPr>
        <p:txBody>
          <a:bodyPr wrap="square" rtlCol="0">
            <a:spAutoFit/>
          </a:bodyPr>
          <a:lstStyle/>
          <a:p>
            <a:r>
              <a:rPr lang="es-ES" sz="1200" dirty="0">
                <a:solidFill>
                  <a:schemeClr val="bg1"/>
                </a:solidFill>
                <a:latin typeface="Lato" panose="020F0502020204030203" pitchFamily="34" charset="77"/>
              </a:rPr>
              <a:t>· Portable </a:t>
            </a:r>
            <a:r>
              <a:rPr lang="es-ES" sz="1200" dirty="0" err="1">
                <a:solidFill>
                  <a:schemeClr val="bg1"/>
                </a:solidFill>
                <a:latin typeface="Lato" panose="020F0502020204030203" pitchFamily="34" charset="77"/>
              </a:rPr>
              <a:t>hydraulic</a:t>
            </a:r>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dredge</a:t>
            </a:r>
            <a:endParaRPr lang="es-ES" sz="1200" dirty="0">
              <a:solidFill>
                <a:schemeClr val="bg1"/>
              </a:solidFill>
              <a:latin typeface="Lato" panose="020F0502020204030203" pitchFamily="34" charset="77"/>
            </a:endParaRPr>
          </a:p>
          <a:p>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Equipped</a:t>
            </a:r>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with</a:t>
            </a:r>
            <a:r>
              <a:rPr lang="es-ES" sz="1200" dirty="0">
                <a:solidFill>
                  <a:schemeClr val="bg1"/>
                </a:solidFill>
                <a:latin typeface="Lato" panose="020F0502020204030203" pitchFamily="34" charset="77"/>
              </a:rPr>
              <a:t> a 6-inch </a:t>
            </a:r>
            <a:r>
              <a:rPr lang="es-ES" sz="1200" dirty="0" err="1">
                <a:solidFill>
                  <a:schemeClr val="bg1"/>
                </a:solidFill>
                <a:latin typeface="Lato" panose="020F0502020204030203" pitchFamily="34" charset="77"/>
              </a:rPr>
              <a:t>submersible</a:t>
            </a:r>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pump</a:t>
            </a:r>
            <a:r>
              <a:rPr lang="es-ES" sz="1200" dirty="0">
                <a:solidFill>
                  <a:schemeClr val="bg1"/>
                </a:solidFill>
                <a:latin typeface="Lato" panose="020F0502020204030203" pitchFamily="34" charset="77"/>
              </a:rPr>
              <a:t> and</a:t>
            </a:r>
          </a:p>
          <a:p>
            <a:r>
              <a:rPr lang="es-ES" sz="1200" dirty="0">
                <a:solidFill>
                  <a:schemeClr val="bg1"/>
                </a:solidFill>
                <a:latin typeface="Lato" panose="020F0502020204030203" pitchFamily="34" charset="77"/>
              </a:rPr>
              <a:t>  66-inch-wide </a:t>
            </a:r>
            <a:r>
              <a:rPr lang="es-ES" sz="1200" dirty="0" err="1">
                <a:solidFill>
                  <a:schemeClr val="bg1"/>
                </a:solidFill>
                <a:latin typeface="Lato" panose="020F0502020204030203" pitchFamily="34" charset="77"/>
              </a:rPr>
              <a:t>cutter</a:t>
            </a:r>
            <a:r>
              <a:rPr lang="es-ES" sz="1200" dirty="0">
                <a:solidFill>
                  <a:schemeClr val="bg1"/>
                </a:solidFill>
                <a:latin typeface="Lato" panose="020F0502020204030203" pitchFamily="34" charset="77"/>
              </a:rPr>
              <a:t> head</a:t>
            </a:r>
          </a:p>
          <a:p>
            <a:r>
              <a:rPr lang="es-ES" sz="1200" dirty="0">
                <a:solidFill>
                  <a:schemeClr val="bg1"/>
                </a:solidFill>
                <a:latin typeface="Lato" panose="020F0502020204030203" pitchFamily="34" charset="77"/>
              </a:rPr>
              <a:t>· Ideal </a:t>
            </a:r>
            <a:r>
              <a:rPr lang="es-ES" sz="1200" dirty="0" err="1">
                <a:solidFill>
                  <a:schemeClr val="bg1"/>
                </a:solidFill>
                <a:latin typeface="Lato" panose="020F0502020204030203" pitchFamily="34" charset="77"/>
              </a:rPr>
              <a:t>to</a:t>
            </a:r>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remove</a:t>
            </a:r>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accumulated</a:t>
            </a:r>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sludges</a:t>
            </a:r>
            <a:r>
              <a:rPr lang="es-ES" sz="1200" dirty="0">
                <a:solidFill>
                  <a:schemeClr val="bg1"/>
                </a:solidFill>
                <a:latin typeface="Lato" panose="020F0502020204030203" pitchFamily="34" charset="77"/>
              </a:rPr>
              <a:t> and</a:t>
            </a:r>
          </a:p>
          <a:p>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sediment</a:t>
            </a:r>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from</a:t>
            </a:r>
            <a:r>
              <a:rPr lang="es-ES" sz="1200" dirty="0">
                <a:solidFill>
                  <a:schemeClr val="bg1"/>
                </a:solidFill>
                <a:latin typeface="Lato" panose="020F0502020204030203" pitchFamily="34" charset="77"/>
              </a:rPr>
              <a:t> a </a:t>
            </a:r>
            <a:r>
              <a:rPr lang="es-ES" sz="1200" dirty="0" err="1">
                <a:solidFill>
                  <a:schemeClr val="bg1"/>
                </a:solidFill>
                <a:latin typeface="Lato" panose="020F0502020204030203" pitchFamily="34" charset="77"/>
              </a:rPr>
              <a:t>body</a:t>
            </a:r>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of</a:t>
            </a:r>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water</a:t>
            </a:r>
            <a:endParaRPr lang="es-ES" sz="1200" dirty="0">
              <a:solidFill>
                <a:schemeClr val="bg1"/>
              </a:solidFill>
              <a:latin typeface="Lato" panose="020F0502020204030203" pitchFamily="34" charset="77"/>
            </a:endParaRPr>
          </a:p>
          <a:p>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Perfect</a:t>
            </a:r>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for</a:t>
            </a:r>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containment</a:t>
            </a:r>
            <a:r>
              <a:rPr lang="es-ES" sz="1200" dirty="0">
                <a:solidFill>
                  <a:schemeClr val="bg1"/>
                </a:solidFill>
                <a:latin typeface="Lato" panose="020F0502020204030203" pitchFamily="34" charset="77"/>
              </a:rPr>
              <a:t> and decorative </a:t>
            </a:r>
            <a:r>
              <a:rPr lang="es-ES" sz="1200" dirty="0" err="1">
                <a:solidFill>
                  <a:schemeClr val="bg1"/>
                </a:solidFill>
                <a:latin typeface="Lato" panose="020F0502020204030203" pitchFamily="34" charset="77"/>
              </a:rPr>
              <a:t>ponds</a:t>
            </a:r>
            <a:r>
              <a:rPr lang="es-ES" sz="1200" dirty="0">
                <a:solidFill>
                  <a:schemeClr val="bg1"/>
                </a:solidFill>
                <a:latin typeface="Lato" panose="020F0502020204030203" pitchFamily="34" charset="77"/>
              </a:rPr>
              <a:t>,</a:t>
            </a:r>
          </a:p>
          <a:p>
            <a:r>
              <a:rPr lang="es-ES" sz="1200" dirty="0">
                <a:solidFill>
                  <a:schemeClr val="bg1"/>
                </a:solidFill>
                <a:latin typeface="Lato" panose="020F0502020204030203" pitchFamily="34" charset="77"/>
              </a:rPr>
              <a:t>  </a:t>
            </a:r>
            <a:r>
              <a:rPr lang="es-ES" sz="1200" dirty="0" err="1">
                <a:solidFill>
                  <a:schemeClr val="bg1"/>
                </a:solidFill>
                <a:latin typeface="Lato" panose="020F0502020204030203" pitchFamily="34" charset="77"/>
              </a:rPr>
              <a:t>lakes</a:t>
            </a:r>
            <a:r>
              <a:rPr lang="es-ES" sz="1200" dirty="0">
                <a:solidFill>
                  <a:schemeClr val="bg1"/>
                </a:solidFill>
                <a:latin typeface="Lato" panose="020F0502020204030203" pitchFamily="34" charset="77"/>
              </a:rPr>
              <a:t> and marinas</a:t>
            </a:r>
          </a:p>
        </p:txBody>
      </p:sp>
      <p:sp>
        <p:nvSpPr>
          <p:cNvPr id="14" name="Rectángulo redondeado 13">
            <a:extLst>
              <a:ext uri="{FF2B5EF4-FFF2-40B4-BE49-F238E27FC236}">
                <a16:creationId xmlns:a16="http://schemas.microsoft.com/office/drawing/2014/main" id="{5847D178-BA70-92F3-C772-D3CA85917D0D}"/>
              </a:ext>
            </a:extLst>
          </p:cNvPr>
          <p:cNvSpPr/>
          <p:nvPr/>
        </p:nvSpPr>
        <p:spPr>
          <a:xfrm>
            <a:off x="5035890" y="1460409"/>
            <a:ext cx="6639210" cy="4744062"/>
          </a:xfrm>
          <a:prstGeom prst="roundRect">
            <a:avLst>
              <a:gd name="adj" fmla="val 4620"/>
            </a:avLst>
          </a:prstGeom>
          <a:solidFill>
            <a:schemeClr val="accent1">
              <a:lumMod val="20000"/>
              <a:lumOff val="80000"/>
              <a:alpha val="4000"/>
            </a:schemeClr>
          </a:solidFill>
          <a:ln w="25400">
            <a:solidFill>
              <a:schemeClr val="bg1"/>
            </a:solidFill>
          </a:ln>
          <a:effectLst>
            <a:outerShdw blurRad="50800" dist="38100" dir="2700000" algn="tl" rotWithShape="0">
              <a:prstClr val="black">
                <a:alpha val="40000"/>
              </a:prstClr>
            </a:outerShdw>
            <a:reflection blurRad="6350" stA="50000" endA="300" endPos="38500" dist="50800" dir="5400000" sy="-100000" algn="bl" rotWithShape="0"/>
            <a:softEdge rad="1529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CuadroTexto 11">
            <a:extLst>
              <a:ext uri="{FF2B5EF4-FFF2-40B4-BE49-F238E27FC236}">
                <a16:creationId xmlns:a16="http://schemas.microsoft.com/office/drawing/2014/main" id="{1C7DB352-C688-BBF7-F886-561E2C0596F9}"/>
              </a:ext>
            </a:extLst>
          </p:cNvPr>
          <p:cNvSpPr txBox="1"/>
          <p:nvPr/>
        </p:nvSpPr>
        <p:spPr>
          <a:xfrm>
            <a:off x="5196574" y="1698338"/>
            <a:ext cx="3346974" cy="4093428"/>
          </a:xfrm>
          <a:prstGeom prst="rect">
            <a:avLst/>
          </a:prstGeom>
          <a:noFill/>
        </p:spPr>
        <p:txBody>
          <a:bodyPr wrap="square" rtlCol="0">
            <a:spAutoFit/>
          </a:bodyPr>
          <a:lstStyle/>
          <a:p>
            <a:pPr algn="l"/>
            <a:r>
              <a:rPr lang="en-GB" sz="1300" dirty="0">
                <a:solidFill>
                  <a:schemeClr val="bg1"/>
                </a:solidFill>
                <a:effectLst/>
                <a:latin typeface="Lato" panose="020F0502020204030203" pitchFamily="34" charset="77"/>
              </a:rPr>
              <a:t>Dimensions:</a:t>
            </a:r>
          </a:p>
          <a:p>
            <a:pPr algn="l">
              <a:buFont typeface="Arial" panose="020B0604020202020204" pitchFamily="34" charset="0"/>
              <a:buChar char="•"/>
            </a:pPr>
            <a:r>
              <a:rPr lang="en-GB" sz="1300" dirty="0">
                <a:solidFill>
                  <a:schemeClr val="bg1"/>
                </a:solidFill>
                <a:effectLst/>
                <a:latin typeface="Lato" panose="020F0502020204030203" pitchFamily="34" charset="77"/>
              </a:rPr>
              <a:t>Length: </a:t>
            </a:r>
            <a:r>
              <a:rPr lang="en-GB" sz="1300" dirty="0">
                <a:solidFill>
                  <a:schemeClr val="bg1"/>
                </a:solidFill>
                <a:latin typeface="Lato" panose="020F0502020204030203" pitchFamily="34" charset="77"/>
              </a:rPr>
              <a:t>21’</a:t>
            </a:r>
            <a:endParaRPr lang="en-GB" sz="1300" dirty="0">
              <a:solidFill>
                <a:schemeClr val="bg1"/>
              </a:solidFill>
              <a:effectLst/>
              <a:latin typeface="Lato" panose="020F0502020204030203" pitchFamily="34" charset="77"/>
            </a:endParaRPr>
          </a:p>
          <a:p>
            <a:pPr algn="l">
              <a:buFont typeface="Arial" panose="020B0604020202020204" pitchFamily="34" charset="0"/>
              <a:buChar char="•"/>
            </a:pPr>
            <a:r>
              <a:rPr lang="en-GB" sz="1300" dirty="0">
                <a:solidFill>
                  <a:schemeClr val="bg1"/>
                </a:solidFill>
                <a:effectLst/>
                <a:latin typeface="Lato" panose="020F0502020204030203" pitchFamily="34" charset="77"/>
              </a:rPr>
              <a:t>Width: </a:t>
            </a:r>
            <a:r>
              <a:rPr lang="en-GB" sz="1300" dirty="0">
                <a:solidFill>
                  <a:schemeClr val="bg1"/>
                </a:solidFill>
                <a:latin typeface="Lato" panose="020F0502020204030203" pitchFamily="34" charset="77"/>
              </a:rPr>
              <a:t>8’</a:t>
            </a:r>
            <a:endParaRPr lang="en-GB" sz="1300" dirty="0">
              <a:solidFill>
                <a:schemeClr val="bg1"/>
              </a:solidFill>
              <a:effectLst/>
              <a:latin typeface="Lato" panose="020F0502020204030203" pitchFamily="34" charset="77"/>
            </a:endParaRPr>
          </a:p>
          <a:p>
            <a:pPr algn="l">
              <a:buFont typeface="Arial" panose="020B0604020202020204" pitchFamily="34" charset="0"/>
              <a:buChar char="•"/>
            </a:pPr>
            <a:r>
              <a:rPr lang="en-GB" sz="1300" dirty="0">
                <a:solidFill>
                  <a:schemeClr val="bg1"/>
                </a:solidFill>
                <a:effectLst/>
                <a:latin typeface="Lato" panose="020F0502020204030203" pitchFamily="34" charset="77"/>
              </a:rPr>
              <a:t>Height: </a:t>
            </a:r>
            <a:r>
              <a:rPr lang="en-GB" sz="1300" dirty="0">
                <a:solidFill>
                  <a:schemeClr val="bg1"/>
                </a:solidFill>
                <a:latin typeface="Lato" panose="020F0502020204030203" pitchFamily="34" charset="77"/>
              </a:rPr>
              <a:t>5’ above waterline</a:t>
            </a:r>
            <a:endParaRPr lang="en-GB" sz="1300" dirty="0">
              <a:solidFill>
                <a:schemeClr val="bg1"/>
              </a:solidFill>
              <a:effectLst/>
              <a:latin typeface="Lato" panose="020F0502020204030203" pitchFamily="34" charset="77"/>
            </a:endParaRPr>
          </a:p>
          <a:p>
            <a:pPr algn="l">
              <a:buFont typeface="Arial" panose="020B0604020202020204" pitchFamily="34" charset="0"/>
              <a:buChar char="•"/>
            </a:pPr>
            <a:r>
              <a:rPr lang="en-GB" sz="1300" dirty="0">
                <a:solidFill>
                  <a:schemeClr val="bg1"/>
                </a:solidFill>
                <a:effectLst/>
                <a:latin typeface="Lato" panose="020F0502020204030203" pitchFamily="34" charset="77"/>
              </a:rPr>
              <a:t>Weight (Less Fuel): 3,800 lbs.</a:t>
            </a:r>
            <a:endParaRPr lang="en-GB" sz="1300" dirty="0">
              <a:solidFill>
                <a:schemeClr val="bg1"/>
              </a:solidFill>
              <a:latin typeface="Lato" panose="020F0502020204030203" pitchFamily="34" charset="77"/>
            </a:endParaRPr>
          </a:p>
          <a:p>
            <a:pPr algn="l"/>
            <a:endParaRPr lang="en-GB" sz="1300" dirty="0">
              <a:solidFill>
                <a:schemeClr val="bg1"/>
              </a:solidFill>
              <a:effectLst/>
              <a:latin typeface="Lato" panose="020F0502020204030203" pitchFamily="34" charset="77"/>
            </a:endParaRPr>
          </a:p>
          <a:p>
            <a:pPr algn="l"/>
            <a:r>
              <a:rPr lang="en-GB" sz="1300" dirty="0">
                <a:solidFill>
                  <a:schemeClr val="bg1"/>
                </a:solidFill>
                <a:effectLst/>
                <a:latin typeface="Lato" panose="020F0502020204030203" pitchFamily="34" charset="77"/>
              </a:rPr>
              <a:t>Slurry Pump:</a:t>
            </a:r>
          </a:p>
          <a:p>
            <a:pPr algn="l">
              <a:buFont typeface="Arial" panose="020B0604020202020204" pitchFamily="34" charset="0"/>
              <a:buChar char="•"/>
            </a:pPr>
            <a:r>
              <a:rPr lang="en-GB" sz="1300" dirty="0">
                <a:solidFill>
                  <a:schemeClr val="bg1"/>
                </a:solidFill>
                <a:effectLst/>
                <a:latin typeface="Lato" panose="020F0502020204030203" pitchFamily="34" charset="77"/>
              </a:rPr>
              <a:t>Material: AR Steel, 400-500 Brinell</a:t>
            </a:r>
          </a:p>
          <a:p>
            <a:pPr algn="l">
              <a:buFont typeface="Arial" panose="020B0604020202020204" pitchFamily="34" charset="0"/>
              <a:buChar char="•"/>
            </a:pPr>
            <a:r>
              <a:rPr lang="en-GB" sz="1300" dirty="0">
                <a:solidFill>
                  <a:schemeClr val="bg1"/>
                </a:solidFill>
                <a:effectLst/>
                <a:latin typeface="Lato" panose="020F0502020204030203" pitchFamily="34" charset="77"/>
              </a:rPr>
              <a:t>Discharge Diameter: 6 in.</a:t>
            </a:r>
          </a:p>
          <a:p>
            <a:pPr algn="l">
              <a:buFont typeface="Arial" panose="020B0604020202020204" pitchFamily="34" charset="0"/>
              <a:buChar char="•"/>
            </a:pPr>
            <a:r>
              <a:rPr lang="en-GB" sz="1300" dirty="0">
                <a:solidFill>
                  <a:schemeClr val="bg1"/>
                </a:solidFill>
                <a:effectLst/>
                <a:latin typeface="Lato" panose="020F0502020204030203" pitchFamily="34" charset="77"/>
              </a:rPr>
              <a:t>Performance: 1,500 GPM Max, 1,100 GPM @ 50 ft. TDH</a:t>
            </a:r>
          </a:p>
          <a:p>
            <a:pPr algn="l">
              <a:buFont typeface="Arial" panose="020B0604020202020204" pitchFamily="34" charset="0"/>
              <a:buChar char="•"/>
            </a:pPr>
            <a:r>
              <a:rPr lang="en-GB" sz="1300" dirty="0">
                <a:solidFill>
                  <a:schemeClr val="bg1"/>
                </a:solidFill>
                <a:effectLst/>
                <a:latin typeface="Lato" panose="020F0502020204030203" pitchFamily="34" charset="77"/>
              </a:rPr>
              <a:t>Impeller: Open Faced Trash (Enclosed Impeller Available)</a:t>
            </a:r>
          </a:p>
          <a:p>
            <a:pPr algn="l">
              <a:buFont typeface="Arial" panose="020B0604020202020204" pitchFamily="34" charset="0"/>
              <a:buChar char="•"/>
            </a:pPr>
            <a:endParaRPr lang="en-GB" sz="1300" dirty="0">
              <a:solidFill>
                <a:schemeClr val="bg1"/>
              </a:solidFill>
              <a:latin typeface="Lato" panose="020F0502020204030203" pitchFamily="34" charset="77"/>
            </a:endParaRPr>
          </a:p>
          <a:p>
            <a:pPr algn="l"/>
            <a:r>
              <a:rPr lang="en-GB" sz="1300" dirty="0">
                <a:solidFill>
                  <a:schemeClr val="bg1"/>
                </a:solidFill>
                <a:effectLst/>
                <a:latin typeface="Lato" panose="020F0502020204030203" pitchFamily="34" charset="77"/>
              </a:rPr>
              <a:t>Engine:</a:t>
            </a:r>
          </a:p>
          <a:p>
            <a:pPr algn="l">
              <a:buFont typeface="Arial" panose="020B0604020202020204" pitchFamily="34" charset="0"/>
              <a:buChar char="•"/>
            </a:pPr>
            <a:r>
              <a:rPr lang="en-GB" sz="1300" dirty="0">
                <a:solidFill>
                  <a:schemeClr val="bg1"/>
                </a:solidFill>
                <a:effectLst/>
                <a:latin typeface="Lato" panose="020F0502020204030203" pitchFamily="34" charset="77"/>
              </a:rPr>
              <a:t>Type: B3.3 Cummins, 4 Cylinder Diesel</a:t>
            </a:r>
          </a:p>
          <a:p>
            <a:pPr algn="l">
              <a:buFont typeface="Arial" panose="020B0604020202020204" pitchFamily="34" charset="0"/>
              <a:buChar char="•"/>
            </a:pPr>
            <a:r>
              <a:rPr lang="en-GB" sz="1300" dirty="0">
                <a:solidFill>
                  <a:schemeClr val="bg1"/>
                </a:solidFill>
                <a:effectLst/>
                <a:latin typeface="Lato" panose="020F0502020204030203" pitchFamily="34" charset="77"/>
              </a:rPr>
              <a:t>Horsepower: 65 hp @ 2500 rpm</a:t>
            </a:r>
          </a:p>
          <a:p>
            <a:pPr algn="l">
              <a:buFont typeface="Arial" panose="020B0604020202020204" pitchFamily="34" charset="0"/>
              <a:buChar char="•"/>
            </a:pPr>
            <a:r>
              <a:rPr lang="en-GB" sz="1300" dirty="0">
                <a:solidFill>
                  <a:schemeClr val="bg1"/>
                </a:solidFill>
                <a:effectLst/>
                <a:latin typeface="Lato" panose="020F0502020204030203" pitchFamily="34" charset="77"/>
              </a:rPr>
              <a:t>Fuel Capacity: 30 Gallons</a:t>
            </a:r>
          </a:p>
          <a:p>
            <a:pPr algn="l">
              <a:buFont typeface="Arial" panose="020B0604020202020204" pitchFamily="34" charset="0"/>
              <a:buChar char="•"/>
            </a:pPr>
            <a:endParaRPr lang="en-GB" sz="1300" dirty="0">
              <a:solidFill>
                <a:schemeClr val="bg1"/>
              </a:solidFill>
              <a:effectLst/>
              <a:latin typeface="Lato" panose="020F0502020204030203" pitchFamily="34" charset="77"/>
            </a:endParaRPr>
          </a:p>
          <a:p>
            <a:pPr algn="l"/>
            <a:endParaRPr lang="en-GB" sz="1300" dirty="0">
              <a:solidFill>
                <a:schemeClr val="bg1"/>
              </a:solidFill>
              <a:effectLst/>
              <a:latin typeface="Lato" panose="020F0502020204030203" pitchFamily="34" charset="77"/>
            </a:endParaRPr>
          </a:p>
        </p:txBody>
      </p:sp>
      <p:sp>
        <p:nvSpPr>
          <p:cNvPr id="15" name="CuadroTexto 14">
            <a:extLst>
              <a:ext uri="{FF2B5EF4-FFF2-40B4-BE49-F238E27FC236}">
                <a16:creationId xmlns:a16="http://schemas.microsoft.com/office/drawing/2014/main" id="{1EBE3D97-8C29-85EE-0F2B-345C394BB791}"/>
              </a:ext>
            </a:extLst>
          </p:cNvPr>
          <p:cNvSpPr txBox="1"/>
          <p:nvPr/>
        </p:nvSpPr>
        <p:spPr>
          <a:xfrm>
            <a:off x="8514033" y="1739910"/>
            <a:ext cx="3031707" cy="3893374"/>
          </a:xfrm>
          <a:prstGeom prst="rect">
            <a:avLst/>
          </a:prstGeom>
          <a:noFill/>
        </p:spPr>
        <p:txBody>
          <a:bodyPr wrap="square" rtlCol="0">
            <a:spAutoFit/>
          </a:bodyPr>
          <a:lstStyle/>
          <a:p>
            <a:pPr algn="l"/>
            <a:r>
              <a:rPr lang="en-GB" sz="1300" dirty="0">
                <a:solidFill>
                  <a:schemeClr val="bg1"/>
                </a:solidFill>
                <a:effectLst/>
                <a:latin typeface="Lato" panose="020F0502020204030203" pitchFamily="34" charset="77"/>
              </a:rPr>
              <a:t>Hydraulic System:</a:t>
            </a:r>
          </a:p>
          <a:p>
            <a:pPr algn="l">
              <a:buFont typeface="Arial" panose="020B0604020202020204" pitchFamily="34" charset="0"/>
              <a:buChar char="•"/>
            </a:pPr>
            <a:r>
              <a:rPr lang="en-GB" sz="1300" dirty="0">
                <a:solidFill>
                  <a:schemeClr val="bg1"/>
                </a:solidFill>
                <a:effectLst/>
                <a:latin typeface="Lato" panose="020F0502020204030203" pitchFamily="34" charset="77"/>
              </a:rPr>
              <a:t>Pump: Tandem Gear 2.60 in³/rev. and 0.91 in³/rev.</a:t>
            </a:r>
          </a:p>
          <a:p>
            <a:pPr algn="l">
              <a:buFont typeface="Arial" panose="020B0604020202020204" pitchFamily="34" charset="0"/>
              <a:buChar char="•"/>
            </a:pPr>
            <a:r>
              <a:rPr lang="en-GB" sz="1300" dirty="0">
                <a:solidFill>
                  <a:schemeClr val="bg1"/>
                </a:solidFill>
                <a:effectLst/>
                <a:latin typeface="Lato" panose="020F0502020204030203" pitchFamily="34" charset="77"/>
              </a:rPr>
              <a:t>Filtration: 10 Micron</a:t>
            </a:r>
          </a:p>
          <a:p>
            <a:pPr algn="l">
              <a:buFont typeface="Arial" panose="020B0604020202020204" pitchFamily="34" charset="0"/>
              <a:buChar char="•"/>
            </a:pPr>
            <a:r>
              <a:rPr lang="en-GB" sz="1300" dirty="0">
                <a:solidFill>
                  <a:schemeClr val="bg1"/>
                </a:solidFill>
                <a:effectLst/>
                <a:latin typeface="Lato" panose="020F0502020204030203" pitchFamily="34" charset="77"/>
              </a:rPr>
              <a:t>Reservoir: 25 Gallons</a:t>
            </a:r>
          </a:p>
          <a:p>
            <a:pPr algn="l">
              <a:buFont typeface="Arial" panose="020B0604020202020204" pitchFamily="34" charset="0"/>
              <a:buChar char="•"/>
            </a:pPr>
            <a:r>
              <a:rPr lang="en-GB" sz="1300" dirty="0">
                <a:solidFill>
                  <a:schemeClr val="bg1"/>
                </a:solidFill>
                <a:effectLst/>
                <a:latin typeface="Lato" panose="020F0502020204030203" pitchFamily="34" charset="77"/>
              </a:rPr>
              <a:t>Features: Oil Cooler (Thermostatically Controlled), Stainless Steel Tubing on Boom, Impeller High-Low Speed Selector Valve</a:t>
            </a:r>
          </a:p>
          <a:p>
            <a:pPr algn="l"/>
            <a:endParaRPr lang="en-GB" sz="1300" dirty="0">
              <a:solidFill>
                <a:schemeClr val="bg1"/>
              </a:solidFill>
              <a:effectLst/>
              <a:latin typeface="Lato" panose="020F0502020204030203" pitchFamily="34" charset="77"/>
            </a:endParaRPr>
          </a:p>
          <a:p>
            <a:pPr algn="l"/>
            <a:r>
              <a:rPr lang="en-GB" sz="1300" dirty="0">
                <a:solidFill>
                  <a:schemeClr val="bg1"/>
                </a:solidFill>
                <a:effectLst/>
                <a:latin typeface="Lato" panose="020F0502020204030203" pitchFamily="34" charset="77"/>
              </a:rPr>
              <a:t>Working Capacity:</a:t>
            </a:r>
          </a:p>
          <a:p>
            <a:pPr algn="l">
              <a:buFont typeface="Arial" panose="020B0604020202020204" pitchFamily="34" charset="0"/>
              <a:buChar char="•"/>
            </a:pPr>
            <a:r>
              <a:rPr lang="en-GB" sz="1300" dirty="0">
                <a:solidFill>
                  <a:schemeClr val="bg1"/>
                </a:solidFill>
                <a:effectLst/>
                <a:latin typeface="Lato" panose="020F0502020204030203" pitchFamily="34" charset="77"/>
              </a:rPr>
              <a:t>Working Depth: 13 ft.</a:t>
            </a:r>
          </a:p>
          <a:p>
            <a:pPr algn="l">
              <a:buFont typeface="Arial" panose="020B0604020202020204" pitchFamily="34" charset="0"/>
              <a:buChar char="•"/>
            </a:pPr>
            <a:r>
              <a:rPr lang="en-GB" sz="1300" dirty="0">
                <a:solidFill>
                  <a:schemeClr val="bg1"/>
                </a:solidFill>
                <a:effectLst/>
                <a:latin typeface="Lato" panose="020F0502020204030203" pitchFamily="34" charset="77"/>
              </a:rPr>
              <a:t>Cut Width: 66 in.</a:t>
            </a:r>
          </a:p>
          <a:p>
            <a:pPr algn="l"/>
            <a:endParaRPr lang="en-GB" sz="1300" dirty="0">
              <a:solidFill>
                <a:schemeClr val="bg1"/>
              </a:solidFill>
              <a:effectLst/>
              <a:latin typeface="Lato" panose="020F0502020204030203" pitchFamily="34" charset="77"/>
            </a:endParaRPr>
          </a:p>
          <a:p>
            <a:pPr algn="l"/>
            <a:r>
              <a:rPr lang="en-GB" sz="1300" dirty="0">
                <a:solidFill>
                  <a:schemeClr val="bg1"/>
                </a:solidFill>
                <a:effectLst/>
                <a:latin typeface="Lato" panose="020F0502020204030203" pitchFamily="34" charset="77"/>
              </a:rPr>
              <a:t>Travel System:</a:t>
            </a:r>
          </a:p>
          <a:p>
            <a:pPr algn="l">
              <a:buFont typeface="Arial" panose="020B0604020202020204" pitchFamily="34" charset="0"/>
              <a:buChar char="•"/>
            </a:pPr>
            <a:r>
              <a:rPr lang="en-GB" sz="1300" dirty="0">
                <a:solidFill>
                  <a:schemeClr val="bg1"/>
                </a:solidFill>
                <a:effectLst/>
                <a:latin typeface="Lato" panose="020F0502020204030203" pitchFamily="34" charset="77"/>
              </a:rPr>
              <a:t>Dimensions: 21 ft. x 71 in. x 64 in.</a:t>
            </a:r>
          </a:p>
          <a:p>
            <a:pPr algn="l">
              <a:buFont typeface="Arial" panose="020B0604020202020204" pitchFamily="34" charset="0"/>
              <a:buChar char="•"/>
            </a:pPr>
            <a:r>
              <a:rPr lang="en-GB" sz="1300" dirty="0">
                <a:solidFill>
                  <a:schemeClr val="bg1"/>
                </a:solidFill>
                <a:effectLst/>
                <a:latin typeface="Lato" panose="020F0502020204030203" pitchFamily="34" charset="77"/>
              </a:rPr>
              <a:t>Windlass: Double Pulley Hydraulic with 2 Hydraulic Motors</a:t>
            </a:r>
          </a:p>
          <a:p>
            <a:pPr algn="l"/>
            <a:endParaRPr lang="en-GB" sz="1300" dirty="0">
              <a:solidFill>
                <a:schemeClr val="bg1"/>
              </a:solidFill>
              <a:effectLst/>
              <a:latin typeface="Lato" panose="020F0502020204030203" pitchFamily="34" charset="77"/>
            </a:endParaRPr>
          </a:p>
        </p:txBody>
      </p:sp>
      <p:grpSp>
        <p:nvGrpSpPr>
          <p:cNvPr id="20" name="Grupo 19">
            <a:extLst>
              <a:ext uri="{FF2B5EF4-FFF2-40B4-BE49-F238E27FC236}">
                <a16:creationId xmlns:a16="http://schemas.microsoft.com/office/drawing/2014/main" id="{5720D146-78CB-B509-7721-2CB407048D08}"/>
              </a:ext>
            </a:extLst>
          </p:cNvPr>
          <p:cNvGrpSpPr/>
          <p:nvPr/>
        </p:nvGrpSpPr>
        <p:grpSpPr>
          <a:xfrm>
            <a:off x="646260" y="1403369"/>
            <a:ext cx="4375962" cy="622043"/>
            <a:chOff x="3133586" y="1228678"/>
            <a:chExt cx="4375962" cy="622043"/>
          </a:xfrm>
        </p:grpSpPr>
        <p:sp>
          <p:nvSpPr>
            <p:cNvPr id="19" name="Rectángulo 18">
              <a:extLst>
                <a:ext uri="{FF2B5EF4-FFF2-40B4-BE49-F238E27FC236}">
                  <a16:creationId xmlns:a16="http://schemas.microsoft.com/office/drawing/2014/main" id="{0C32293C-E5D2-76FE-B647-7F6151A384BC}"/>
                </a:ext>
              </a:extLst>
            </p:cNvPr>
            <p:cNvSpPr/>
            <p:nvPr/>
          </p:nvSpPr>
          <p:spPr>
            <a:xfrm>
              <a:off x="3476323" y="1228678"/>
              <a:ext cx="3718589" cy="622043"/>
            </a:xfrm>
            <a:prstGeom prst="rect">
              <a:avLst/>
            </a:prstGeom>
            <a:solidFill>
              <a:srgbClr val="619E42"/>
            </a:solidFill>
            <a:ln>
              <a:solidFill>
                <a:schemeClr val="bg1"/>
              </a:solidFill>
            </a:ln>
            <a:effectLst>
              <a:outerShdw blurRad="109600" dist="47474"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Title 2">
              <a:extLst>
                <a:ext uri="{FF2B5EF4-FFF2-40B4-BE49-F238E27FC236}">
                  <a16:creationId xmlns:a16="http://schemas.microsoft.com/office/drawing/2014/main" id="{789239D0-A005-6767-CEE3-E9AA974B4756}"/>
                </a:ext>
              </a:extLst>
            </p:cNvPr>
            <p:cNvSpPr txBox="1">
              <a:spLocks/>
            </p:cNvSpPr>
            <p:nvPr/>
          </p:nvSpPr>
          <p:spPr>
            <a:xfrm>
              <a:off x="3133586" y="1285717"/>
              <a:ext cx="4375962" cy="513735"/>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dirty="0" err="1">
                  <a:solidFill>
                    <a:schemeClr val="bg1"/>
                  </a:solidFill>
                  <a:latin typeface="Lato Black" panose="020F0502020204030203" pitchFamily="34" charset="77"/>
                </a:rPr>
                <a:t>Hydraulic</a:t>
              </a:r>
              <a:r>
                <a:rPr lang="es-ES" sz="2400" dirty="0">
                  <a:solidFill>
                    <a:schemeClr val="bg1"/>
                  </a:solidFill>
                  <a:latin typeface="Lato Black" panose="020F0502020204030203" pitchFamily="34" charset="77"/>
                </a:rPr>
                <a:t> </a:t>
              </a:r>
              <a:r>
                <a:rPr lang="es-ES" sz="2400" dirty="0" err="1">
                  <a:solidFill>
                    <a:schemeClr val="bg1"/>
                  </a:solidFill>
                  <a:latin typeface="Lato Black" panose="020F0502020204030203" pitchFamily="34" charset="77"/>
                </a:rPr>
                <a:t>Dredging</a:t>
              </a:r>
              <a:endParaRPr lang="es-ES" sz="2400" dirty="0">
                <a:solidFill>
                  <a:schemeClr val="bg1"/>
                </a:solidFill>
                <a:latin typeface="Lato Black" panose="020F0502020204030203" pitchFamily="34" charset="77"/>
              </a:endParaRPr>
            </a:p>
          </p:txBody>
        </p:sp>
      </p:grpSp>
      <p:sp>
        <p:nvSpPr>
          <p:cNvPr id="21" name="Rectángulo redondeado 20">
            <a:extLst>
              <a:ext uri="{FF2B5EF4-FFF2-40B4-BE49-F238E27FC236}">
                <a16:creationId xmlns:a16="http://schemas.microsoft.com/office/drawing/2014/main" id="{461B0DA2-2B5F-0F61-D7DB-A91EA9562027}"/>
              </a:ext>
            </a:extLst>
          </p:cNvPr>
          <p:cNvSpPr/>
          <p:nvPr/>
        </p:nvSpPr>
        <p:spPr>
          <a:xfrm>
            <a:off x="646260" y="1258279"/>
            <a:ext cx="11152450" cy="5222688"/>
          </a:xfrm>
          <a:prstGeom prst="roundRect">
            <a:avLst>
              <a:gd name="adj" fmla="val 3400"/>
            </a:avLst>
          </a:prstGeom>
          <a:noFill/>
          <a:ln w="952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a:extLst>
              <a:ext uri="{FF2B5EF4-FFF2-40B4-BE49-F238E27FC236}">
                <a16:creationId xmlns:a16="http://schemas.microsoft.com/office/drawing/2014/main" id="{489E0C3C-2D27-7EEB-7D86-8BC1C71BC289}"/>
              </a:ext>
            </a:extLst>
          </p:cNvPr>
          <p:cNvPicPr>
            <a:picLocks noChangeAspect="1"/>
          </p:cNvPicPr>
          <p:nvPr/>
        </p:nvPicPr>
        <p:blipFill>
          <a:blip r:embed="rId3">
            <a:alphaModFix amt="58000"/>
          </a:blip>
          <a:stretch>
            <a:fillRect/>
          </a:stretch>
        </p:blipFill>
        <p:spPr>
          <a:xfrm>
            <a:off x="9502409" y="928442"/>
            <a:ext cx="4891982" cy="5276028"/>
          </a:xfrm>
          <a:prstGeom prst="rect">
            <a:avLst/>
          </a:prstGeom>
        </p:spPr>
      </p:pic>
      <p:pic>
        <p:nvPicPr>
          <p:cNvPr id="11" name="Imagen 10">
            <a:extLst>
              <a:ext uri="{FF2B5EF4-FFF2-40B4-BE49-F238E27FC236}">
                <a16:creationId xmlns:a16="http://schemas.microsoft.com/office/drawing/2014/main" id="{4673521F-5340-42B4-B792-F44A9B41F2DE}"/>
              </a:ext>
            </a:extLst>
          </p:cNvPr>
          <p:cNvPicPr>
            <a:picLocks noChangeAspect="1"/>
          </p:cNvPicPr>
          <p:nvPr/>
        </p:nvPicPr>
        <p:blipFill>
          <a:blip r:embed="rId7">
            <a:duotone>
              <a:prstClr val="black"/>
              <a:schemeClr val="accent6">
                <a:tint val="45000"/>
                <a:satMod val="400000"/>
              </a:schemeClr>
            </a:duotone>
            <a:alphaModFix amt="44000"/>
          </a:blip>
          <a:stretch>
            <a:fillRect/>
          </a:stretch>
        </p:blipFill>
        <p:spPr>
          <a:xfrm>
            <a:off x="4237713" y="5143321"/>
            <a:ext cx="927761" cy="695821"/>
          </a:xfrm>
          <a:prstGeom prst="rect">
            <a:avLst/>
          </a:prstGeom>
          <a:effectLst>
            <a:outerShdw blurRad="203200" dist="12700" dir="5400000" sx="104000" sy="104000" algn="ctr" rotWithShape="0">
              <a:srgbClr val="000000">
                <a:alpha val="23000"/>
              </a:srgbClr>
            </a:outerShdw>
          </a:effectLst>
        </p:spPr>
      </p:pic>
      <p:pic>
        <p:nvPicPr>
          <p:cNvPr id="25" name="Imagen 24">
            <a:extLst>
              <a:ext uri="{FF2B5EF4-FFF2-40B4-BE49-F238E27FC236}">
                <a16:creationId xmlns:a16="http://schemas.microsoft.com/office/drawing/2014/main" id="{89A3E4BB-F40B-8EA7-1DBB-0FA68170E788}"/>
              </a:ext>
            </a:extLst>
          </p:cNvPr>
          <p:cNvPicPr>
            <a:picLocks noChangeAspect="1"/>
          </p:cNvPicPr>
          <p:nvPr/>
        </p:nvPicPr>
        <p:blipFill>
          <a:blip r:embed="rId8"/>
          <a:srcRect/>
          <a:stretch/>
        </p:blipFill>
        <p:spPr>
          <a:xfrm>
            <a:off x="870247" y="2606888"/>
            <a:ext cx="3854714" cy="1993119"/>
          </a:xfrm>
          <a:prstGeom prst="rect">
            <a:avLst/>
          </a:prstGeom>
          <a:ln>
            <a:solidFill>
              <a:schemeClr val="bg1"/>
            </a:solidFill>
          </a:ln>
          <a:effectLst>
            <a:outerShdw blurRad="178707" dist="136315" dir="2700000" algn="tl" rotWithShape="0">
              <a:prstClr val="black">
                <a:alpha val="40000"/>
              </a:prstClr>
            </a:outerShdw>
          </a:effectLst>
        </p:spPr>
      </p:pic>
    </p:spTree>
    <p:extLst>
      <p:ext uri="{BB962C8B-B14F-4D97-AF65-F5344CB8AC3E}">
        <p14:creationId xmlns:p14="http://schemas.microsoft.com/office/powerpoint/2010/main" val="2108230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2000">
                <a:schemeClr val="accent6"/>
              </a:gs>
              <a:gs pos="100000">
                <a:schemeClr val="accent6">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3">
            <a:alphaModFix amt="22000"/>
            <a:extLst>
              <a:ext uri="{28A0092B-C50C-407E-A947-70E740481C1C}">
                <a14:useLocalDpi xmlns:a14="http://schemas.microsoft.com/office/drawing/2010/main"/>
              </a:ext>
            </a:extLst>
          </a:blip>
          <a:stretch>
            <a:fillRect/>
          </a:stretch>
        </p:blipFill>
        <p:spPr>
          <a:xfrm>
            <a:off x="-78437" y="1736905"/>
            <a:ext cx="6958714" cy="5048135"/>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876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45" y="115807"/>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40" y="192560"/>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cxnSp>
        <p:nvCxnSpPr>
          <p:cNvPr id="61" name="Straight Connector 26">
            <a:extLst>
              <a:ext uri="{FF2B5EF4-FFF2-40B4-BE49-F238E27FC236}">
                <a16:creationId xmlns:a16="http://schemas.microsoft.com/office/drawing/2014/main" id="{725D4DD0-935A-5CF1-2DF2-F9ECDF369A37}"/>
              </a:ext>
            </a:extLst>
          </p:cNvPr>
          <p:cNvCxnSpPr>
            <a:cxnSpLocks/>
          </p:cNvCxnSpPr>
          <p:nvPr/>
        </p:nvCxnSpPr>
        <p:spPr>
          <a:xfrm flipH="1">
            <a:off x="6880277"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26">
            <a:extLst>
              <a:ext uri="{FF2B5EF4-FFF2-40B4-BE49-F238E27FC236}">
                <a16:creationId xmlns:a16="http://schemas.microsoft.com/office/drawing/2014/main" id="{D1963269-B674-BD7A-C1F5-A87C7A6ED6CD}"/>
              </a:ext>
            </a:extLst>
          </p:cNvPr>
          <p:cNvCxnSpPr>
            <a:cxnSpLocks/>
          </p:cNvCxnSpPr>
          <p:nvPr/>
        </p:nvCxnSpPr>
        <p:spPr>
          <a:xfrm flipH="1">
            <a:off x="-951758"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077F1BE-C539-0D66-B6C7-0FE4B3376358}"/>
              </a:ext>
            </a:extLst>
          </p:cNvPr>
          <p:cNvSpPr txBox="1">
            <a:spLocks/>
          </p:cNvSpPr>
          <p:nvPr/>
        </p:nvSpPr>
        <p:spPr>
          <a:xfrm>
            <a:off x="2893468" y="704971"/>
            <a:ext cx="5563143" cy="5137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latin typeface="Lato Black" panose="020F0502020204030203" pitchFamily="34" charset="77"/>
              </a:rPr>
              <a:t>EQUIPMENT TECH SHEETS</a:t>
            </a:r>
            <a:endParaRPr lang="en-US" sz="2800" b="1" dirty="0">
              <a:solidFill>
                <a:schemeClr val="bg1"/>
              </a:solidFill>
              <a:latin typeface="Lato Black" panose="020F0502020204030203" pitchFamily="34" charset="77"/>
            </a:endParaRPr>
          </a:p>
          <a:p>
            <a:pPr algn="ctr"/>
            <a:endParaRPr lang="en-US" sz="2800" b="1" dirty="0">
              <a:solidFill>
                <a:schemeClr val="bg1"/>
              </a:solidFill>
              <a:latin typeface="Lato Black" panose="020F0502020204030203" pitchFamily="34" charset="77"/>
            </a:endParaRPr>
          </a:p>
        </p:txBody>
      </p:sp>
      <p:sp>
        <p:nvSpPr>
          <p:cNvPr id="13" name="Title 2">
            <a:extLst>
              <a:ext uri="{FF2B5EF4-FFF2-40B4-BE49-F238E27FC236}">
                <a16:creationId xmlns:a16="http://schemas.microsoft.com/office/drawing/2014/main" id="{0B1C1D62-4DB0-673A-F2CB-FEBA9D630F22}"/>
              </a:ext>
            </a:extLst>
          </p:cNvPr>
          <p:cNvSpPr txBox="1">
            <a:spLocks/>
          </p:cNvSpPr>
          <p:nvPr/>
        </p:nvSpPr>
        <p:spPr>
          <a:xfrm>
            <a:off x="700846" y="2264564"/>
            <a:ext cx="4375962" cy="513735"/>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dirty="0">
                <a:solidFill>
                  <a:schemeClr val="bg1"/>
                </a:solidFill>
                <a:latin typeface="Lato Black" panose="020F0502020204030203" pitchFamily="34" charset="77"/>
              </a:rPr>
              <a:t>Mini-</a:t>
            </a:r>
            <a:r>
              <a:rPr lang="es-ES" sz="2400" dirty="0" err="1">
                <a:solidFill>
                  <a:schemeClr val="bg1"/>
                </a:solidFill>
                <a:latin typeface="Lato Black" panose="020F0502020204030203" pitchFamily="34" charset="77"/>
              </a:rPr>
              <a:t>Dredge</a:t>
            </a:r>
            <a:endParaRPr lang="en-US" sz="2400" dirty="0">
              <a:solidFill>
                <a:schemeClr val="bg1"/>
              </a:solidFill>
              <a:latin typeface="Lato Black" panose="020F0502020204030203" pitchFamily="34" charset="77"/>
            </a:endParaRPr>
          </a:p>
        </p:txBody>
      </p:sp>
      <p:sp>
        <p:nvSpPr>
          <p:cNvPr id="16" name="CuadroTexto 15">
            <a:extLst>
              <a:ext uri="{FF2B5EF4-FFF2-40B4-BE49-F238E27FC236}">
                <a16:creationId xmlns:a16="http://schemas.microsoft.com/office/drawing/2014/main" id="{44E3500C-A406-00C5-43C1-ECB12A9813C7}"/>
              </a:ext>
            </a:extLst>
          </p:cNvPr>
          <p:cNvSpPr txBox="1"/>
          <p:nvPr/>
        </p:nvSpPr>
        <p:spPr>
          <a:xfrm>
            <a:off x="1534062" y="4923566"/>
            <a:ext cx="2945689" cy="954107"/>
          </a:xfrm>
          <a:prstGeom prst="rect">
            <a:avLst/>
          </a:prstGeom>
          <a:noFill/>
        </p:spPr>
        <p:txBody>
          <a:bodyPr wrap="square" rtlCol="0">
            <a:spAutoFit/>
          </a:bodyPr>
          <a:lstStyle/>
          <a:p>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Retention</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Ponds</a:t>
            </a:r>
            <a:endParaRPr lang="es-ES" sz="1400" dirty="0">
              <a:solidFill>
                <a:schemeClr val="bg1"/>
              </a:solidFill>
              <a:latin typeface="Lato" panose="020F0502020204030203" pitchFamily="34" charset="77"/>
            </a:endParaRPr>
          </a:p>
          <a:p>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Digester</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Tanks</a:t>
            </a:r>
            <a:endParaRPr lang="es-ES" sz="1400" dirty="0">
              <a:solidFill>
                <a:schemeClr val="bg1"/>
              </a:solidFill>
              <a:latin typeface="Lato" panose="020F0502020204030203" pitchFamily="34" charset="77"/>
            </a:endParaRPr>
          </a:p>
          <a:p>
            <a:r>
              <a:rPr lang="es-ES" sz="1400" dirty="0">
                <a:solidFill>
                  <a:schemeClr val="bg1"/>
                </a:solidFill>
                <a:latin typeface="Lato" panose="020F0502020204030203" pitchFamily="34" charset="77"/>
              </a:rPr>
              <a:t>· WWTP </a:t>
            </a:r>
            <a:r>
              <a:rPr lang="es-ES" sz="1400" dirty="0" err="1">
                <a:solidFill>
                  <a:schemeClr val="bg1"/>
                </a:solidFill>
                <a:latin typeface="Lato" panose="020F0502020204030203" pitchFamily="34" charset="77"/>
              </a:rPr>
              <a:t>Lagoons</a:t>
            </a:r>
            <a:endParaRPr lang="es-ES" sz="1400" dirty="0">
              <a:solidFill>
                <a:schemeClr val="bg1"/>
              </a:solidFill>
              <a:latin typeface="Lato" panose="020F0502020204030203" pitchFamily="34" charset="77"/>
            </a:endParaRPr>
          </a:p>
          <a:p>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Farm</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Slurry</a:t>
            </a:r>
            <a:r>
              <a:rPr lang="es-ES" sz="1400" dirty="0">
                <a:solidFill>
                  <a:schemeClr val="bg1"/>
                </a:solidFill>
                <a:latin typeface="Lato" panose="020F0502020204030203" pitchFamily="34" charset="77"/>
              </a:rPr>
              <a:t>/Ash </a:t>
            </a:r>
            <a:r>
              <a:rPr lang="es-ES" sz="1400" dirty="0" err="1">
                <a:solidFill>
                  <a:schemeClr val="bg1"/>
                </a:solidFill>
                <a:latin typeface="Lato" panose="020F0502020204030203" pitchFamily="34" charset="77"/>
              </a:rPr>
              <a:t>Ponds</a:t>
            </a:r>
            <a:endParaRPr lang="es-ES" sz="1400" dirty="0">
              <a:solidFill>
                <a:schemeClr val="bg1"/>
              </a:solidFill>
              <a:latin typeface="Lato" panose="020F0502020204030203" pitchFamily="34" charset="77"/>
            </a:endParaRPr>
          </a:p>
        </p:txBody>
      </p:sp>
      <p:pic>
        <p:nvPicPr>
          <p:cNvPr id="11" name="Imagen 10">
            <a:extLst>
              <a:ext uri="{FF2B5EF4-FFF2-40B4-BE49-F238E27FC236}">
                <a16:creationId xmlns:a16="http://schemas.microsoft.com/office/drawing/2014/main" id="{DE3F3EFE-0366-1044-4BBD-04A48C3603E6}"/>
              </a:ext>
            </a:extLst>
          </p:cNvPr>
          <p:cNvPicPr>
            <a:picLocks noChangeAspect="1"/>
          </p:cNvPicPr>
          <p:nvPr/>
        </p:nvPicPr>
        <p:blipFill>
          <a:blip r:embed="rId6"/>
          <a:stretch>
            <a:fillRect/>
          </a:stretch>
        </p:blipFill>
        <p:spPr>
          <a:xfrm>
            <a:off x="944481" y="2736755"/>
            <a:ext cx="3880253" cy="2057133"/>
          </a:xfrm>
          <a:prstGeom prst="rect">
            <a:avLst/>
          </a:prstGeom>
          <a:ln w="25400">
            <a:solidFill>
              <a:schemeClr val="bg1"/>
            </a:solidFill>
          </a:ln>
          <a:effectLst>
            <a:outerShdw blurRad="145562" dist="88829" dir="2700000" algn="tl" rotWithShape="0">
              <a:prstClr val="black">
                <a:alpha val="40000"/>
              </a:prstClr>
            </a:outerShdw>
          </a:effectLst>
        </p:spPr>
      </p:pic>
      <p:grpSp>
        <p:nvGrpSpPr>
          <p:cNvPr id="17" name="Grupo 16">
            <a:extLst>
              <a:ext uri="{FF2B5EF4-FFF2-40B4-BE49-F238E27FC236}">
                <a16:creationId xmlns:a16="http://schemas.microsoft.com/office/drawing/2014/main" id="{D7FDF265-2B2A-98D5-F1D3-962FF0060A7C}"/>
              </a:ext>
            </a:extLst>
          </p:cNvPr>
          <p:cNvGrpSpPr/>
          <p:nvPr/>
        </p:nvGrpSpPr>
        <p:grpSpPr>
          <a:xfrm>
            <a:off x="5244110" y="1931074"/>
            <a:ext cx="5514227" cy="3735522"/>
            <a:chOff x="5327937" y="1468671"/>
            <a:chExt cx="5514227" cy="3735522"/>
          </a:xfrm>
        </p:grpSpPr>
        <p:sp>
          <p:nvSpPr>
            <p:cNvPr id="14" name="Rectángulo redondeado 13">
              <a:extLst>
                <a:ext uri="{FF2B5EF4-FFF2-40B4-BE49-F238E27FC236}">
                  <a16:creationId xmlns:a16="http://schemas.microsoft.com/office/drawing/2014/main" id="{5847D178-BA70-92F3-C772-D3CA85917D0D}"/>
                </a:ext>
              </a:extLst>
            </p:cNvPr>
            <p:cNvSpPr/>
            <p:nvPr/>
          </p:nvSpPr>
          <p:spPr>
            <a:xfrm>
              <a:off x="5327937" y="1468671"/>
              <a:ext cx="5514227" cy="3735522"/>
            </a:xfrm>
            <a:prstGeom prst="roundRect">
              <a:avLst>
                <a:gd name="adj" fmla="val 6128"/>
              </a:avLst>
            </a:prstGeom>
            <a:solidFill>
              <a:schemeClr val="accent1">
                <a:lumMod val="20000"/>
                <a:lumOff val="80000"/>
                <a:alpha val="4000"/>
              </a:schemeClr>
            </a:solidFill>
            <a:ln w="25400">
              <a:solidFill>
                <a:schemeClr val="bg1"/>
              </a:solidFill>
            </a:ln>
            <a:effectLst>
              <a:outerShdw blurRad="50800" dist="38100" dir="2700000" algn="tl" rotWithShape="0">
                <a:prstClr val="black">
                  <a:alpha val="40000"/>
                </a:prstClr>
              </a:outerShdw>
              <a:reflection blurRad="6350" stA="50000" endA="300" endPos="38500" dist="50800" dir="5400000" sy="-100000" algn="bl" rotWithShape="0"/>
              <a:softEdge rad="1529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CuadroTexto 11">
              <a:extLst>
                <a:ext uri="{FF2B5EF4-FFF2-40B4-BE49-F238E27FC236}">
                  <a16:creationId xmlns:a16="http://schemas.microsoft.com/office/drawing/2014/main" id="{1C7DB352-C688-BBF7-F886-561E2C0596F9}"/>
                </a:ext>
              </a:extLst>
            </p:cNvPr>
            <p:cNvSpPr txBox="1"/>
            <p:nvPr/>
          </p:nvSpPr>
          <p:spPr>
            <a:xfrm>
              <a:off x="5564287" y="1738661"/>
              <a:ext cx="2783658" cy="2631490"/>
            </a:xfrm>
            <a:prstGeom prst="rect">
              <a:avLst/>
            </a:prstGeom>
            <a:noFill/>
          </p:spPr>
          <p:txBody>
            <a:bodyPr wrap="square" rtlCol="0">
              <a:spAutoFit/>
            </a:bodyPr>
            <a:lstStyle/>
            <a:p>
              <a:pPr algn="l"/>
              <a:r>
                <a:rPr lang="en-GB" sz="1500" dirty="0">
                  <a:solidFill>
                    <a:schemeClr val="bg1"/>
                  </a:solidFill>
                  <a:effectLst/>
                  <a:latin typeface="Lato" panose="020F0502020204030203" pitchFamily="34" charset="77"/>
                </a:rPr>
                <a:t>Platform:</a:t>
              </a:r>
            </a:p>
            <a:p>
              <a:pPr algn="l">
                <a:buFont typeface="Arial" panose="020B0604020202020204" pitchFamily="34" charset="0"/>
                <a:buChar char="•"/>
              </a:pPr>
              <a:r>
                <a:rPr lang="en-GB" sz="1500" dirty="0">
                  <a:solidFill>
                    <a:schemeClr val="bg1"/>
                  </a:solidFill>
                  <a:effectLst/>
                  <a:latin typeface="Lato" panose="020F0502020204030203" pitchFamily="34" charset="77"/>
                </a:rPr>
                <a:t>Length: 18’3”</a:t>
              </a:r>
            </a:p>
            <a:p>
              <a:pPr algn="l">
                <a:buFont typeface="Arial" panose="020B0604020202020204" pitchFamily="34" charset="0"/>
                <a:buChar char="•"/>
              </a:pPr>
              <a:r>
                <a:rPr lang="en-GB" sz="1500" dirty="0">
                  <a:solidFill>
                    <a:schemeClr val="bg1"/>
                  </a:solidFill>
                  <a:effectLst/>
                  <a:latin typeface="Lato" panose="020F0502020204030203" pitchFamily="34" charset="77"/>
                </a:rPr>
                <a:t>Width: 8’</a:t>
              </a:r>
            </a:p>
            <a:p>
              <a:pPr algn="l">
                <a:buFont typeface="Arial" panose="020B0604020202020204" pitchFamily="34" charset="0"/>
                <a:buChar char="•"/>
              </a:pPr>
              <a:r>
                <a:rPr lang="en-GB" sz="1500" dirty="0">
                  <a:solidFill>
                    <a:schemeClr val="bg1"/>
                  </a:solidFill>
                  <a:effectLst/>
                  <a:latin typeface="Lato" panose="020F0502020204030203" pitchFamily="34" charset="77"/>
                </a:rPr>
                <a:t>Height: 9’10”</a:t>
              </a:r>
            </a:p>
            <a:p>
              <a:pPr algn="l">
                <a:buFont typeface="Arial" panose="020B0604020202020204" pitchFamily="34" charset="0"/>
                <a:buChar char="•"/>
              </a:pPr>
              <a:r>
                <a:rPr lang="en-GB" sz="1500" dirty="0">
                  <a:solidFill>
                    <a:schemeClr val="bg1"/>
                  </a:solidFill>
                  <a:effectLst/>
                  <a:latin typeface="Lato" panose="020F0502020204030203" pitchFamily="34" charset="77"/>
                </a:rPr>
                <a:t>Total Weight: 3800 lbs.</a:t>
              </a:r>
            </a:p>
            <a:p>
              <a:pPr algn="l">
                <a:buFont typeface="Arial" panose="020B0604020202020204" pitchFamily="34" charset="0"/>
                <a:buChar char="•"/>
              </a:pPr>
              <a:r>
                <a:rPr lang="en-GB" sz="1500" dirty="0">
                  <a:solidFill>
                    <a:schemeClr val="bg1"/>
                  </a:solidFill>
                  <a:effectLst/>
                  <a:latin typeface="Lato" panose="020F0502020204030203" pitchFamily="34" charset="77"/>
                </a:rPr>
                <a:t>Draft: 12 inches</a:t>
              </a:r>
            </a:p>
            <a:p>
              <a:pPr algn="l"/>
              <a:endParaRPr lang="en-GB" sz="1500" dirty="0">
                <a:solidFill>
                  <a:schemeClr val="bg1"/>
                </a:solidFill>
                <a:effectLst/>
                <a:latin typeface="Lato" panose="020F0502020204030203" pitchFamily="34" charset="77"/>
              </a:endParaRPr>
            </a:p>
            <a:p>
              <a:pPr algn="l"/>
              <a:r>
                <a:rPr lang="en-GB" sz="1500" dirty="0">
                  <a:solidFill>
                    <a:schemeClr val="bg1"/>
                  </a:solidFill>
                  <a:effectLst/>
                  <a:latin typeface="Lato" panose="020F0502020204030203" pitchFamily="34" charset="77"/>
                </a:rPr>
                <a:t>Pontoons:</a:t>
              </a:r>
            </a:p>
            <a:p>
              <a:pPr algn="l">
                <a:buFont typeface="Arial" panose="020B0604020202020204" pitchFamily="34" charset="0"/>
                <a:buChar char="•"/>
              </a:pPr>
              <a:r>
                <a:rPr lang="en-GB" sz="1500" dirty="0">
                  <a:solidFill>
                    <a:schemeClr val="bg1"/>
                  </a:solidFill>
                  <a:effectLst/>
                  <a:latin typeface="Lato" panose="020F0502020204030203" pitchFamily="34" charset="77"/>
                </a:rPr>
                <a:t>Ultra High Molecular Polyethylene</a:t>
              </a:r>
            </a:p>
            <a:p>
              <a:pPr algn="l">
                <a:buFont typeface="Arial" panose="020B0604020202020204" pitchFamily="34" charset="0"/>
                <a:buChar char="•"/>
              </a:pPr>
              <a:r>
                <a:rPr lang="en-GB" sz="1500" dirty="0">
                  <a:solidFill>
                    <a:schemeClr val="bg1"/>
                  </a:solidFill>
                  <a:effectLst/>
                  <a:latin typeface="Lato" panose="020F0502020204030203" pitchFamily="34" charset="77"/>
                </a:rPr>
                <a:t>Modular/Foam Filled</a:t>
              </a:r>
            </a:p>
          </p:txBody>
        </p:sp>
        <p:sp>
          <p:nvSpPr>
            <p:cNvPr id="15" name="CuadroTexto 14">
              <a:extLst>
                <a:ext uri="{FF2B5EF4-FFF2-40B4-BE49-F238E27FC236}">
                  <a16:creationId xmlns:a16="http://schemas.microsoft.com/office/drawing/2014/main" id="{1EBE3D97-8C29-85EE-0F2B-345C394BB791}"/>
                </a:ext>
              </a:extLst>
            </p:cNvPr>
            <p:cNvSpPr txBox="1"/>
            <p:nvPr/>
          </p:nvSpPr>
          <p:spPr>
            <a:xfrm>
              <a:off x="8045806" y="1710490"/>
              <a:ext cx="2783658" cy="3323987"/>
            </a:xfrm>
            <a:prstGeom prst="rect">
              <a:avLst/>
            </a:prstGeom>
            <a:noFill/>
          </p:spPr>
          <p:txBody>
            <a:bodyPr wrap="square" rtlCol="0">
              <a:spAutoFit/>
            </a:bodyPr>
            <a:lstStyle/>
            <a:p>
              <a:pPr algn="l"/>
              <a:r>
                <a:rPr lang="en-GB" sz="1500" dirty="0">
                  <a:solidFill>
                    <a:schemeClr val="bg1"/>
                  </a:solidFill>
                  <a:effectLst/>
                  <a:latin typeface="Lato" panose="020F0502020204030203" pitchFamily="34" charset="77"/>
                </a:rPr>
                <a:t>Excavation:</a:t>
              </a:r>
            </a:p>
            <a:p>
              <a:pPr algn="l">
                <a:buFont typeface="Arial" panose="020B0604020202020204" pitchFamily="34" charset="0"/>
                <a:buChar char="•"/>
              </a:pPr>
              <a:r>
                <a:rPr lang="en-GB" sz="1500" dirty="0">
                  <a:solidFill>
                    <a:schemeClr val="bg1"/>
                  </a:solidFill>
                  <a:effectLst/>
                  <a:latin typeface="Lato" panose="020F0502020204030203" pitchFamily="34" charset="77"/>
                </a:rPr>
                <a:t>Excavation Depth: 0-40 feet</a:t>
              </a:r>
            </a:p>
            <a:p>
              <a:pPr algn="l">
                <a:buFont typeface="Arial" panose="020B0604020202020204" pitchFamily="34" charset="0"/>
                <a:buChar char="•"/>
              </a:pPr>
              <a:r>
                <a:rPr lang="en-GB" sz="1500" dirty="0">
                  <a:solidFill>
                    <a:schemeClr val="bg1"/>
                  </a:solidFill>
                  <a:effectLst/>
                  <a:latin typeface="Lato" panose="020F0502020204030203" pitchFamily="34" charset="77"/>
                </a:rPr>
                <a:t>Traverse Speed: 0-38 fpm</a:t>
              </a:r>
            </a:p>
            <a:p>
              <a:pPr algn="l"/>
              <a:endParaRPr lang="en-GB" sz="1500" dirty="0">
                <a:solidFill>
                  <a:schemeClr val="bg1"/>
                </a:solidFill>
                <a:effectLst/>
                <a:latin typeface="Lato" panose="020F0502020204030203" pitchFamily="34" charset="77"/>
              </a:endParaRPr>
            </a:p>
            <a:p>
              <a:pPr algn="l"/>
              <a:r>
                <a:rPr lang="en-GB" sz="1500" dirty="0">
                  <a:solidFill>
                    <a:schemeClr val="bg1"/>
                  </a:solidFill>
                  <a:effectLst/>
                  <a:latin typeface="Lato" panose="020F0502020204030203" pitchFamily="34" charset="77"/>
                </a:rPr>
                <a:t>Dredge Pump:</a:t>
              </a:r>
            </a:p>
            <a:p>
              <a:pPr algn="l">
                <a:buFont typeface="Arial" panose="020B0604020202020204" pitchFamily="34" charset="0"/>
                <a:buChar char="•"/>
              </a:pPr>
              <a:r>
                <a:rPr lang="en-GB" sz="1500" dirty="0">
                  <a:solidFill>
                    <a:schemeClr val="bg1"/>
                  </a:solidFill>
                  <a:effectLst/>
                  <a:latin typeface="Lato" panose="020F0502020204030203" pitchFamily="34" charset="77"/>
                </a:rPr>
                <a:t>Type: Severe Duty Slurry/Agitator</a:t>
              </a:r>
            </a:p>
            <a:p>
              <a:pPr algn="l"/>
              <a:endParaRPr lang="en-GB" sz="1500" dirty="0">
                <a:solidFill>
                  <a:schemeClr val="bg1"/>
                </a:solidFill>
                <a:effectLst/>
                <a:latin typeface="Lato" panose="020F0502020204030203" pitchFamily="34" charset="77"/>
              </a:endParaRPr>
            </a:p>
            <a:p>
              <a:pPr algn="l"/>
              <a:r>
                <a:rPr lang="en-GB" sz="1500" dirty="0">
                  <a:solidFill>
                    <a:schemeClr val="bg1"/>
                  </a:solidFill>
                  <a:effectLst/>
                  <a:latin typeface="Lato" panose="020F0502020204030203" pitchFamily="34" charset="77"/>
                </a:rPr>
                <a:t>Motor:</a:t>
              </a:r>
            </a:p>
            <a:p>
              <a:pPr algn="l">
                <a:buFont typeface="Arial" panose="020B0604020202020204" pitchFamily="34" charset="0"/>
                <a:buChar char="•"/>
              </a:pPr>
              <a:r>
                <a:rPr lang="en-GB" sz="1500" dirty="0">
                  <a:solidFill>
                    <a:schemeClr val="bg1"/>
                  </a:solidFill>
                  <a:effectLst/>
                  <a:latin typeface="Lato" panose="020F0502020204030203" pitchFamily="34" charset="77"/>
                </a:rPr>
                <a:t>20 hp, 1170 RPM, 460v</a:t>
              </a:r>
            </a:p>
            <a:p>
              <a:pPr algn="l">
                <a:buFont typeface="Arial" panose="020B0604020202020204" pitchFamily="34" charset="0"/>
                <a:buChar char="•"/>
              </a:pPr>
              <a:r>
                <a:rPr lang="en-GB" sz="1500" dirty="0">
                  <a:solidFill>
                    <a:schemeClr val="bg1"/>
                  </a:solidFill>
                  <a:effectLst/>
                  <a:latin typeface="Lato" panose="020F0502020204030203" pitchFamily="34" charset="77"/>
                </a:rPr>
                <a:t>Service Factor: 1.35</a:t>
              </a:r>
            </a:p>
            <a:p>
              <a:pPr algn="l"/>
              <a:endParaRPr lang="en-GB" sz="1500" dirty="0">
                <a:solidFill>
                  <a:schemeClr val="bg1"/>
                </a:solidFill>
                <a:latin typeface="Lato" panose="020F0502020204030203" pitchFamily="34" charset="77"/>
              </a:endParaRPr>
            </a:p>
            <a:p>
              <a:pPr algn="l"/>
              <a:r>
                <a:rPr lang="en-GB" sz="1500" dirty="0">
                  <a:solidFill>
                    <a:schemeClr val="bg1"/>
                  </a:solidFill>
                  <a:effectLst/>
                  <a:latin typeface="Lato" panose="020F0502020204030203" pitchFamily="34" charset="77"/>
                </a:rPr>
                <a:t>Max. Spherical Solids:</a:t>
              </a:r>
            </a:p>
            <a:p>
              <a:pPr algn="l">
                <a:buFont typeface="Arial" panose="020B0604020202020204" pitchFamily="34" charset="0"/>
                <a:buChar char="•"/>
              </a:pPr>
              <a:r>
                <a:rPr lang="en-GB" sz="1500" dirty="0">
                  <a:solidFill>
                    <a:schemeClr val="bg1"/>
                  </a:solidFill>
                  <a:effectLst/>
                  <a:latin typeface="Lato" panose="020F0502020204030203" pitchFamily="34" charset="77"/>
                </a:rPr>
                <a:t>1.5 inch</a:t>
              </a:r>
            </a:p>
          </p:txBody>
        </p:sp>
      </p:grpSp>
      <p:grpSp>
        <p:nvGrpSpPr>
          <p:cNvPr id="20" name="Grupo 19">
            <a:extLst>
              <a:ext uri="{FF2B5EF4-FFF2-40B4-BE49-F238E27FC236}">
                <a16:creationId xmlns:a16="http://schemas.microsoft.com/office/drawing/2014/main" id="{5720D146-78CB-B509-7721-2CB407048D08}"/>
              </a:ext>
            </a:extLst>
          </p:cNvPr>
          <p:cNvGrpSpPr/>
          <p:nvPr/>
        </p:nvGrpSpPr>
        <p:grpSpPr>
          <a:xfrm>
            <a:off x="638694" y="1550850"/>
            <a:ext cx="4375962" cy="622043"/>
            <a:chOff x="3133586" y="1228678"/>
            <a:chExt cx="4375962" cy="622043"/>
          </a:xfrm>
        </p:grpSpPr>
        <p:sp>
          <p:nvSpPr>
            <p:cNvPr id="19" name="Rectángulo 18">
              <a:extLst>
                <a:ext uri="{FF2B5EF4-FFF2-40B4-BE49-F238E27FC236}">
                  <a16:creationId xmlns:a16="http://schemas.microsoft.com/office/drawing/2014/main" id="{0C32293C-E5D2-76FE-B647-7F6151A384BC}"/>
                </a:ext>
              </a:extLst>
            </p:cNvPr>
            <p:cNvSpPr/>
            <p:nvPr/>
          </p:nvSpPr>
          <p:spPr>
            <a:xfrm>
              <a:off x="3476323" y="1228678"/>
              <a:ext cx="3718589" cy="622043"/>
            </a:xfrm>
            <a:prstGeom prst="rect">
              <a:avLst/>
            </a:prstGeom>
            <a:solidFill>
              <a:srgbClr val="5D923D"/>
            </a:solidFill>
            <a:ln>
              <a:solidFill>
                <a:schemeClr val="bg1"/>
              </a:solidFill>
            </a:ln>
            <a:effectLst>
              <a:outerShdw blurRad="109600" dist="47474"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Title 2">
              <a:extLst>
                <a:ext uri="{FF2B5EF4-FFF2-40B4-BE49-F238E27FC236}">
                  <a16:creationId xmlns:a16="http://schemas.microsoft.com/office/drawing/2014/main" id="{789239D0-A005-6767-CEE3-E9AA974B4756}"/>
                </a:ext>
              </a:extLst>
            </p:cNvPr>
            <p:cNvSpPr txBox="1">
              <a:spLocks/>
            </p:cNvSpPr>
            <p:nvPr/>
          </p:nvSpPr>
          <p:spPr>
            <a:xfrm>
              <a:off x="3133586" y="1311117"/>
              <a:ext cx="4375962" cy="513735"/>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dirty="0" err="1">
                  <a:solidFill>
                    <a:schemeClr val="bg1"/>
                  </a:solidFill>
                  <a:latin typeface="Lato Black" panose="020F0502020204030203" pitchFamily="34" charset="77"/>
                </a:rPr>
                <a:t>Hydraulic</a:t>
              </a:r>
              <a:r>
                <a:rPr lang="es-ES" sz="2400" dirty="0">
                  <a:solidFill>
                    <a:schemeClr val="bg1"/>
                  </a:solidFill>
                  <a:latin typeface="Lato Black" panose="020F0502020204030203" pitchFamily="34" charset="77"/>
                </a:rPr>
                <a:t> </a:t>
              </a:r>
              <a:r>
                <a:rPr lang="es-ES" sz="2400" dirty="0" err="1">
                  <a:solidFill>
                    <a:schemeClr val="bg1"/>
                  </a:solidFill>
                  <a:latin typeface="Lato Black" panose="020F0502020204030203" pitchFamily="34" charset="77"/>
                </a:rPr>
                <a:t>Dredging</a:t>
              </a:r>
              <a:endParaRPr lang="en-US" sz="2400" dirty="0">
                <a:solidFill>
                  <a:schemeClr val="bg1"/>
                </a:solidFill>
                <a:latin typeface="Lato Black" panose="020F0502020204030203" pitchFamily="34" charset="77"/>
              </a:endParaRPr>
            </a:p>
          </p:txBody>
        </p:sp>
      </p:grpSp>
      <p:sp>
        <p:nvSpPr>
          <p:cNvPr id="21" name="Rectángulo redondeado 20">
            <a:extLst>
              <a:ext uri="{FF2B5EF4-FFF2-40B4-BE49-F238E27FC236}">
                <a16:creationId xmlns:a16="http://schemas.microsoft.com/office/drawing/2014/main" id="{461B0DA2-2B5F-0F61-D7DB-A91EA9562027}"/>
              </a:ext>
            </a:extLst>
          </p:cNvPr>
          <p:cNvSpPr/>
          <p:nvPr/>
        </p:nvSpPr>
        <p:spPr>
          <a:xfrm>
            <a:off x="700846" y="1287775"/>
            <a:ext cx="10546673" cy="4865254"/>
          </a:xfrm>
          <a:prstGeom prst="roundRect">
            <a:avLst>
              <a:gd name="adj" fmla="val 3354"/>
            </a:avLst>
          </a:prstGeom>
          <a:noFill/>
          <a:ln w="952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a:extLst>
              <a:ext uri="{FF2B5EF4-FFF2-40B4-BE49-F238E27FC236}">
                <a16:creationId xmlns:a16="http://schemas.microsoft.com/office/drawing/2014/main" id="{EC6F195B-C115-7D84-5E60-E7495FEDF27C}"/>
              </a:ext>
            </a:extLst>
          </p:cNvPr>
          <p:cNvPicPr>
            <a:picLocks noChangeAspect="1"/>
          </p:cNvPicPr>
          <p:nvPr/>
        </p:nvPicPr>
        <p:blipFill>
          <a:blip r:embed="rId7">
            <a:alphaModFix amt="58000"/>
          </a:blip>
          <a:stretch>
            <a:fillRect/>
          </a:stretch>
        </p:blipFill>
        <p:spPr>
          <a:xfrm>
            <a:off x="-38593" y="4990914"/>
            <a:ext cx="4891982" cy="5276028"/>
          </a:xfrm>
          <a:prstGeom prst="rect">
            <a:avLst/>
          </a:prstGeom>
        </p:spPr>
      </p:pic>
      <p:pic>
        <p:nvPicPr>
          <p:cNvPr id="23" name="Imagen 22">
            <a:extLst>
              <a:ext uri="{FF2B5EF4-FFF2-40B4-BE49-F238E27FC236}">
                <a16:creationId xmlns:a16="http://schemas.microsoft.com/office/drawing/2014/main" id="{E6CB2DDA-D163-9432-12AA-7D80A002AB7C}"/>
              </a:ext>
            </a:extLst>
          </p:cNvPr>
          <p:cNvPicPr>
            <a:picLocks noChangeAspect="1"/>
          </p:cNvPicPr>
          <p:nvPr/>
        </p:nvPicPr>
        <p:blipFill>
          <a:blip r:embed="rId7">
            <a:alphaModFix amt="58000"/>
          </a:blip>
          <a:stretch>
            <a:fillRect/>
          </a:stretch>
        </p:blipFill>
        <p:spPr>
          <a:xfrm>
            <a:off x="9502409" y="928442"/>
            <a:ext cx="4891982" cy="5276028"/>
          </a:xfrm>
          <a:prstGeom prst="rect">
            <a:avLst/>
          </a:prstGeom>
        </p:spPr>
      </p:pic>
      <p:pic>
        <p:nvPicPr>
          <p:cNvPr id="24" name="Imagen 23">
            <a:extLst>
              <a:ext uri="{FF2B5EF4-FFF2-40B4-BE49-F238E27FC236}">
                <a16:creationId xmlns:a16="http://schemas.microsoft.com/office/drawing/2014/main" id="{EFACA6E7-5C76-C855-E4AF-C772F61EA9A8}"/>
              </a:ext>
            </a:extLst>
          </p:cNvPr>
          <p:cNvPicPr>
            <a:picLocks noChangeAspect="1"/>
          </p:cNvPicPr>
          <p:nvPr/>
        </p:nvPicPr>
        <p:blipFill>
          <a:blip r:embed="rId8">
            <a:duotone>
              <a:prstClr val="black"/>
              <a:schemeClr val="accent6">
                <a:tint val="45000"/>
                <a:satMod val="400000"/>
              </a:schemeClr>
            </a:duotone>
            <a:alphaModFix amt="46000"/>
          </a:blip>
          <a:stretch>
            <a:fillRect/>
          </a:stretch>
        </p:blipFill>
        <p:spPr>
          <a:xfrm>
            <a:off x="3802582" y="5045288"/>
            <a:ext cx="1075697" cy="806773"/>
          </a:xfrm>
          <a:prstGeom prst="rect">
            <a:avLst/>
          </a:prstGeom>
          <a:effectLst>
            <a:outerShdw blurRad="203200" dist="12700" dir="5400000" sx="104000" sy="104000" algn="ctr" rotWithShape="0">
              <a:srgbClr val="000000">
                <a:alpha val="23000"/>
              </a:srgbClr>
            </a:outerShdw>
          </a:effectLst>
        </p:spPr>
      </p:pic>
    </p:spTree>
    <p:extLst>
      <p:ext uri="{BB962C8B-B14F-4D97-AF65-F5344CB8AC3E}">
        <p14:creationId xmlns:p14="http://schemas.microsoft.com/office/powerpoint/2010/main" val="1296596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5000">
                <a:schemeClr val="accent6"/>
              </a:gs>
              <a:gs pos="100000">
                <a:srgbClr val="3D761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2">
            <a:alphaModFix amt="14000"/>
            <a:extLst>
              <a:ext uri="{28A0092B-C50C-407E-A947-70E740481C1C}">
                <a14:useLocalDpi xmlns:a14="http://schemas.microsoft.com/office/drawing/2010/main"/>
              </a:ext>
            </a:extLst>
          </a:blip>
          <a:stretch>
            <a:fillRect/>
          </a:stretch>
        </p:blipFill>
        <p:spPr>
          <a:xfrm>
            <a:off x="1433567" y="5669999"/>
            <a:ext cx="6184960" cy="4486823"/>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8760"/>
            <a:ext cx="12192000" cy="562063"/>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45" y="115809"/>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40" y="192560"/>
            <a:ext cx="1095453" cy="161371"/>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70"/>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8" y="6647926"/>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933507" y="-5121110"/>
            <a:ext cx="1022931"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1" y="10627259"/>
            <a:ext cx="4260071" cy="30777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sz="1400" dirty="0">
                <a:solidFill>
                  <a:schemeClr val="bg1"/>
                </a:solidFill>
                <a:latin typeface="Lato" panose="020F0502020204030203" pitchFamily="34" charset="77"/>
                <a:cs typeface="Arial" panose="020B0604020202020204" pitchFamily="34" charset="0"/>
              </a:rPr>
              <a:t>Increased headcount from 72 to 92</a:t>
            </a:r>
          </a:p>
        </p:txBody>
      </p:sp>
      <p:cxnSp>
        <p:nvCxnSpPr>
          <p:cNvPr id="44" name="Straight Connector 26">
            <a:extLst>
              <a:ext uri="{FF2B5EF4-FFF2-40B4-BE49-F238E27FC236}">
                <a16:creationId xmlns:a16="http://schemas.microsoft.com/office/drawing/2014/main" id="{D1963269-B674-BD7A-C1F5-A87C7A6ED6CD}"/>
              </a:ext>
            </a:extLst>
          </p:cNvPr>
          <p:cNvCxnSpPr>
            <a:cxnSpLocks/>
          </p:cNvCxnSpPr>
          <p:nvPr/>
        </p:nvCxnSpPr>
        <p:spPr>
          <a:xfrm flipH="1">
            <a:off x="-951757" y="-1627091"/>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9BED3F2E-1242-C12D-BCBA-565EFB91D55B}"/>
              </a:ext>
            </a:extLst>
          </p:cNvPr>
          <p:cNvSpPr txBox="1">
            <a:spLocks/>
          </p:cNvSpPr>
          <p:nvPr/>
        </p:nvSpPr>
        <p:spPr>
          <a:xfrm>
            <a:off x="618849" y="759962"/>
            <a:ext cx="10433083" cy="6529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solidFill>
                  <a:schemeClr val="bg1"/>
                </a:solidFill>
                <a:latin typeface="Lato Black" panose="020F0502020204030203" pitchFamily="34" charset="77"/>
              </a:rPr>
              <a:t>Dewater Bag Option</a:t>
            </a:r>
          </a:p>
        </p:txBody>
      </p:sp>
      <p:pic>
        <p:nvPicPr>
          <p:cNvPr id="12" name="Imagen 11">
            <a:extLst>
              <a:ext uri="{FF2B5EF4-FFF2-40B4-BE49-F238E27FC236}">
                <a16:creationId xmlns:a16="http://schemas.microsoft.com/office/drawing/2014/main" id="{9E81BE0B-3517-947A-BBF8-8F832E9D3832}"/>
              </a:ext>
            </a:extLst>
          </p:cNvPr>
          <p:cNvPicPr>
            <a:picLocks noChangeAspect="1"/>
          </p:cNvPicPr>
          <p:nvPr/>
        </p:nvPicPr>
        <p:blipFill>
          <a:blip r:embed="rId2">
            <a:alphaModFix amt="14000"/>
            <a:extLst>
              <a:ext uri="{28A0092B-C50C-407E-A947-70E740481C1C}">
                <a14:useLocalDpi xmlns:a14="http://schemas.microsoft.com/office/drawing/2010/main"/>
              </a:ext>
            </a:extLst>
          </a:blip>
          <a:stretch>
            <a:fillRect/>
          </a:stretch>
        </p:blipFill>
        <p:spPr>
          <a:xfrm>
            <a:off x="-2434403" y="1185590"/>
            <a:ext cx="6184960" cy="4486823"/>
          </a:xfrm>
          <a:prstGeom prst="rect">
            <a:avLst/>
          </a:prstGeom>
          <a:effectLst>
            <a:outerShdw sx="1000" sy="1000" algn="ctr" rotWithShape="0">
              <a:srgbClr val="000000"/>
            </a:outerShdw>
          </a:effectLst>
        </p:spPr>
      </p:pic>
      <p:pic>
        <p:nvPicPr>
          <p:cNvPr id="17" name="Imagen 16">
            <a:extLst>
              <a:ext uri="{FF2B5EF4-FFF2-40B4-BE49-F238E27FC236}">
                <a16:creationId xmlns:a16="http://schemas.microsoft.com/office/drawing/2014/main" id="{A8C319DF-78D4-79EE-2A00-27D0211B707F}"/>
              </a:ext>
            </a:extLst>
          </p:cNvPr>
          <p:cNvPicPr>
            <a:picLocks noChangeAspect="1"/>
          </p:cNvPicPr>
          <p:nvPr/>
        </p:nvPicPr>
        <p:blipFill>
          <a:blip r:embed="rId5">
            <a:alphaModFix amt="80000"/>
          </a:blip>
          <a:stretch>
            <a:fillRect/>
          </a:stretch>
        </p:blipFill>
        <p:spPr>
          <a:xfrm>
            <a:off x="7796526" y="985466"/>
            <a:ext cx="4891983" cy="5276028"/>
          </a:xfrm>
          <a:prstGeom prst="rect">
            <a:avLst/>
          </a:prstGeom>
        </p:spPr>
      </p:pic>
      <p:pic>
        <p:nvPicPr>
          <p:cNvPr id="22" name="Imagen 21">
            <a:extLst>
              <a:ext uri="{FF2B5EF4-FFF2-40B4-BE49-F238E27FC236}">
                <a16:creationId xmlns:a16="http://schemas.microsoft.com/office/drawing/2014/main" id="{CA25BC9E-EBA4-5E87-8AC3-C45F915B5D3B}"/>
              </a:ext>
            </a:extLst>
          </p:cNvPr>
          <p:cNvPicPr>
            <a:picLocks noChangeAspect="1"/>
          </p:cNvPicPr>
          <p:nvPr/>
        </p:nvPicPr>
        <p:blipFill>
          <a:blip r:embed="rId5">
            <a:alphaModFix amt="80000"/>
          </a:blip>
          <a:stretch>
            <a:fillRect/>
          </a:stretch>
        </p:blipFill>
        <p:spPr>
          <a:xfrm>
            <a:off x="-2496292" y="1917251"/>
            <a:ext cx="4891983" cy="5276028"/>
          </a:xfrm>
          <a:prstGeom prst="rect">
            <a:avLst/>
          </a:prstGeom>
        </p:spPr>
      </p:pic>
      <p:sp>
        <p:nvSpPr>
          <p:cNvPr id="23" name="Rectángulo redondeado 22">
            <a:extLst>
              <a:ext uri="{FF2B5EF4-FFF2-40B4-BE49-F238E27FC236}">
                <a16:creationId xmlns:a16="http://schemas.microsoft.com/office/drawing/2014/main" id="{E4C89DB9-E482-C02C-AF35-CB9D926A28B2}"/>
              </a:ext>
            </a:extLst>
          </p:cNvPr>
          <p:cNvSpPr/>
          <p:nvPr/>
        </p:nvSpPr>
        <p:spPr>
          <a:xfrm>
            <a:off x="260847" y="1521702"/>
            <a:ext cx="11670308" cy="4412897"/>
          </a:xfrm>
          <a:prstGeom prst="roundRect">
            <a:avLst>
              <a:gd name="adj" fmla="val 4151"/>
            </a:avLst>
          </a:prstGeom>
          <a:noFill/>
          <a:ln w="9525">
            <a:solidFill>
              <a:schemeClr val="bg1">
                <a:alpha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p>
        </p:txBody>
      </p:sp>
      <p:pic>
        <p:nvPicPr>
          <p:cNvPr id="13" name="Picture 12" descr="A large metal tank in a field&#10;&#10;Description automatically generated">
            <a:extLst>
              <a:ext uri="{FF2B5EF4-FFF2-40B4-BE49-F238E27FC236}">
                <a16:creationId xmlns:a16="http://schemas.microsoft.com/office/drawing/2014/main" id="{FB297AD5-DD82-F6BA-26C3-A35361AB41C7}"/>
              </a:ext>
            </a:extLst>
          </p:cNvPr>
          <p:cNvPicPr>
            <a:picLocks noChangeAspect="1"/>
          </p:cNvPicPr>
          <p:nvPr/>
        </p:nvPicPr>
        <p:blipFill>
          <a:blip r:embed="rId6"/>
          <a:stretch>
            <a:fillRect/>
          </a:stretch>
        </p:blipFill>
        <p:spPr>
          <a:xfrm>
            <a:off x="4043158" y="1527863"/>
            <a:ext cx="3740685" cy="3987469"/>
          </a:xfrm>
          <a:prstGeom prst="rect">
            <a:avLst/>
          </a:prstGeom>
        </p:spPr>
      </p:pic>
      <p:pic>
        <p:nvPicPr>
          <p:cNvPr id="15" name="Picture 14" descr="A white trailer in a field&#10;&#10;Description automatically generated">
            <a:extLst>
              <a:ext uri="{FF2B5EF4-FFF2-40B4-BE49-F238E27FC236}">
                <a16:creationId xmlns:a16="http://schemas.microsoft.com/office/drawing/2014/main" id="{E98000F7-381A-4237-20A2-45CBD357E200}"/>
              </a:ext>
            </a:extLst>
          </p:cNvPr>
          <p:cNvPicPr>
            <a:picLocks noChangeAspect="1"/>
          </p:cNvPicPr>
          <p:nvPr/>
        </p:nvPicPr>
        <p:blipFill>
          <a:blip r:embed="rId7"/>
          <a:stretch>
            <a:fillRect/>
          </a:stretch>
        </p:blipFill>
        <p:spPr>
          <a:xfrm>
            <a:off x="483178" y="1530647"/>
            <a:ext cx="3250764" cy="3991708"/>
          </a:xfrm>
          <a:prstGeom prst="rect">
            <a:avLst/>
          </a:prstGeom>
        </p:spPr>
      </p:pic>
      <p:pic>
        <p:nvPicPr>
          <p:cNvPr id="18" name="Picture 17" descr="A person standing next to a large black pipe&#10;&#10;Description automatically generated">
            <a:extLst>
              <a:ext uri="{FF2B5EF4-FFF2-40B4-BE49-F238E27FC236}">
                <a16:creationId xmlns:a16="http://schemas.microsoft.com/office/drawing/2014/main" id="{6D6616E8-D988-4390-EF3B-815A277047A5}"/>
              </a:ext>
            </a:extLst>
          </p:cNvPr>
          <p:cNvPicPr>
            <a:picLocks noChangeAspect="1"/>
          </p:cNvPicPr>
          <p:nvPr/>
        </p:nvPicPr>
        <p:blipFill>
          <a:blip r:embed="rId8"/>
          <a:stretch>
            <a:fillRect/>
          </a:stretch>
        </p:blipFill>
        <p:spPr>
          <a:xfrm>
            <a:off x="8076442" y="1555771"/>
            <a:ext cx="3662980" cy="3991708"/>
          </a:xfrm>
          <a:prstGeom prst="rect">
            <a:avLst/>
          </a:prstGeom>
        </p:spPr>
      </p:pic>
      <p:sp>
        <p:nvSpPr>
          <p:cNvPr id="24" name="TextBox 23">
            <a:extLst>
              <a:ext uri="{FF2B5EF4-FFF2-40B4-BE49-F238E27FC236}">
                <a16:creationId xmlns:a16="http://schemas.microsoft.com/office/drawing/2014/main" id="{E34B25C0-360C-0683-A7A9-ECAE0123CEA9}"/>
              </a:ext>
            </a:extLst>
          </p:cNvPr>
          <p:cNvSpPr txBox="1"/>
          <p:nvPr/>
        </p:nvSpPr>
        <p:spPr>
          <a:xfrm>
            <a:off x="1019908" y="5625519"/>
            <a:ext cx="10603523" cy="738664"/>
          </a:xfrm>
          <a:prstGeom prst="rect">
            <a:avLst/>
          </a:prstGeom>
          <a:noFill/>
        </p:spPr>
        <p:txBody>
          <a:bodyPr wrap="square" rtlCol="0">
            <a:spAutoFit/>
          </a:bodyPr>
          <a:lstStyle/>
          <a:p>
            <a:r>
              <a:rPr lang="en-US" sz="1400" b="1" dirty="0">
                <a:solidFill>
                  <a:schemeClr val="bg1"/>
                </a:solidFill>
              </a:rPr>
              <a:t>Pros- Less mobilization required vs. mechanical separation equipment. </a:t>
            </a:r>
          </a:p>
          <a:p>
            <a:r>
              <a:rPr lang="en-US" sz="1400" b="1" dirty="0">
                <a:solidFill>
                  <a:schemeClr val="bg1"/>
                </a:solidFill>
              </a:rPr>
              <a:t>Cons- With large volumes of sediment, this option requires significant land for deployment.  Requires 45-60 days for dewatering prior to relocation of solids. Requires additional mobilization of equipment for solids disposition.   </a:t>
            </a:r>
          </a:p>
        </p:txBody>
      </p:sp>
    </p:spTree>
    <p:extLst>
      <p:ext uri="{BB962C8B-B14F-4D97-AF65-F5344CB8AC3E}">
        <p14:creationId xmlns:p14="http://schemas.microsoft.com/office/powerpoint/2010/main" val="1418185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2000">
                <a:schemeClr val="accent6"/>
              </a:gs>
              <a:gs pos="100000">
                <a:schemeClr val="accent6">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3">
            <a:alphaModFix amt="22000"/>
            <a:extLst>
              <a:ext uri="{28A0092B-C50C-407E-A947-70E740481C1C}">
                <a14:useLocalDpi xmlns:a14="http://schemas.microsoft.com/office/drawing/2010/main"/>
              </a:ext>
            </a:extLst>
          </a:blip>
          <a:stretch>
            <a:fillRect/>
          </a:stretch>
        </p:blipFill>
        <p:spPr>
          <a:xfrm>
            <a:off x="-78437" y="1736905"/>
            <a:ext cx="6958714" cy="5048135"/>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876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45" y="115807"/>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40" y="192560"/>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cxnSp>
        <p:nvCxnSpPr>
          <p:cNvPr id="61" name="Straight Connector 26">
            <a:extLst>
              <a:ext uri="{FF2B5EF4-FFF2-40B4-BE49-F238E27FC236}">
                <a16:creationId xmlns:a16="http://schemas.microsoft.com/office/drawing/2014/main" id="{725D4DD0-935A-5CF1-2DF2-F9ECDF369A37}"/>
              </a:ext>
            </a:extLst>
          </p:cNvPr>
          <p:cNvCxnSpPr>
            <a:cxnSpLocks/>
          </p:cNvCxnSpPr>
          <p:nvPr/>
        </p:nvCxnSpPr>
        <p:spPr>
          <a:xfrm flipH="1">
            <a:off x="6880277"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26">
            <a:extLst>
              <a:ext uri="{FF2B5EF4-FFF2-40B4-BE49-F238E27FC236}">
                <a16:creationId xmlns:a16="http://schemas.microsoft.com/office/drawing/2014/main" id="{D1963269-B674-BD7A-C1F5-A87C7A6ED6CD}"/>
              </a:ext>
            </a:extLst>
          </p:cNvPr>
          <p:cNvCxnSpPr>
            <a:cxnSpLocks/>
          </p:cNvCxnSpPr>
          <p:nvPr/>
        </p:nvCxnSpPr>
        <p:spPr>
          <a:xfrm flipH="1">
            <a:off x="-951758"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077F1BE-C539-0D66-B6C7-0FE4B3376358}"/>
              </a:ext>
            </a:extLst>
          </p:cNvPr>
          <p:cNvSpPr txBox="1">
            <a:spLocks/>
          </p:cNvSpPr>
          <p:nvPr/>
        </p:nvSpPr>
        <p:spPr>
          <a:xfrm>
            <a:off x="2893468" y="704971"/>
            <a:ext cx="5563143" cy="5137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Lato Black" panose="020F0502020204030203" pitchFamily="34" charset="77"/>
              </a:rPr>
              <a:t>DEWATERING SERVICES</a:t>
            </a:r>
          </a:p>
        </p:txBody>
      </p:sp>
      <p:sp>
        <p:nvSpPr>
          <p:cNvPr id="16" name="CuadroTexto 15">
            <a:extLst>
              <a:ext uri="{FF2B5EF4-FFF2-40B4-BE49-F238E27FC236}">
                <a16:creationId xmlns:a16="http://schemas.microsoft.com/office/drawing/2014/main" id="{44E3500C-A406-00C5-43C1-ECB12A9813C7}"/>
              </a:ext>
            </a:extLst>
          </p:cNvPr>
          <p:cNvSpPr txBox="1"/>
          <p:nvPr/>
        </p:nvSpPr>
        <p:spPr>
          <a:xfrm>
            <a:off x="1282937" y="5621433"/>
            <a:ext cx="9784792" cy="307777"/>
          </a:xfrm>
          <a:prstGeom prst="rect">
            <a:avLst/>
          </a:prstGeom>
          <a:noFill/>
        </p:spPr>
        <p:txBody>
          <a:bodyPr wrap="square" rtlCol="0">
            <a:spAutoFit/>
          </a:bodyPr>
          <a:lstStyle/>
          <a:p>
            <a:r>
              <a:rPr lang="es-ES" sz="1400" dirty="0">
                <a:solidFill>
                  <a:schemeClr val="bg1"/>
                </a:solidFill>
                <a:latin typeface="Lato" panose="020F0502020204030203" pitchFamily="34" charset="77"/>
              </a:rPr>
              <a:t>RAPID DEPLOYMENT           SMALL FOOTPRINT            IMMEDIATE DISPOSAL             CLEAN WATER RETURNS</a:t>
            </a:r>
          </a:p>
        </p:txBody>
      </p:sp>
      <p:sp>
        <p:nvSpPr>
          <p:cNvPr id="14" name="Rectángulo redondeado 13">
            <a:extLst>
              <a:ext uri="{FF2B5EF4-FFF2-40B4-BE49-F238E27FC236}">
                <a16:creationId xmlns:a16="http://schemas.microsoft.com/office/drawing/2014/main" id="{5847D178-BA70-92F3-C772-D3CA85917D0D}"/>
              </a:ext>
            </a:extLst>
          </p:cNvPr>
          <p:cNvSpPr/>
          <p:nvPr/>
        </p:nvSpPr>
        <p:spPr>
          <a:xfrm>
            <a:off x="5343508" y="1599343"/>
            <a:ext cx="5829145" cy="3706088"/>
          </a:xfrm>
          <a:prstGeom prst="roundRect">
            <a:avLst>
              <a:gd name="adj" fmla="val 4250"/>
            </a:avLst>
          </a:prstGeom>
          <a:solidFill>
            <a:schemeClr val="accent1">
              <a:lumMod val="20000"/>
              <a:lumOff val="80000"/>
              <a:alpha val="4000"/>
            </a:schemeClr>
          </a:solidFill>
          <a:ln w="25400">
            <a:solidFill>
              <a:schemeClr val="bg1"/>
            </a:solidFill>
          </a:ln>
          <a:effectLst>
            <a:outerShdw blurRad="50800" dist="38100" dir="2700000" algn="tl" rotWithShape="0">
              <a:prstClr val="black">
                <a:alpha val="40000"/>
              </a:prstClr>
            </a:outerShdw>
            <a:reflection blurRad="6350" stA="50000" endA="300" endPos="38500" dist="50800" dir="5400000" sy="-100000" algn="bl" rotWithShape="0"/>
            <a:softEdge rad="1529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CuadroTexto 11">
            <a:extLst>
              <a:ext uri="{FF2B5EF4-FFF2-40B4-BE49-F238E27FC236}">
                <a16:creationId xmlns:a16="http://schemas.microsoft.com/office/drawing/2014/main" id="{1C7DB352-C688-BBF7-F886-561E2C0596F9}"/>
              </a:ext>
            </a:extLst>
          </p:cNvPr>
          <p:cNvSpPr txBox="1"/>
          <p:nvPr/>
        </p:nvSpPr>
        <p:spPr>
          <a:xfrm>
            <a:off x="5656180" y="1905701"/>
            <a:ext cx="5382998" cy="3323987"/>
          </a:xfrm>
          <a:prstGeom prst="rect">
            <a:avLst/>
          </a:prstGeom>
          <a:noFill/>
        </p:spPr>
        <p:txBody>
          <a:bodyPr wrap="square" rtlCol="0">
            <a:spAutoFit/>
          </a:bodyPr>
          <a:lstStyle/>
          <a:p>
            <a:pPr marL="285750" indent="-285750">
              <a:buFont typeface="Arial" panose="020B0604020202020204" pitchFamily="34" charset="0"/>
              <a:buChar char="•"/>
            </a:pPr>
            <a:r>
              <a:rPr lang="en-GB" sz="1500" dirty="0">
                <a:solidFill>
                  <a:schemeClr val="bg1"/>
                </a:solidFill>
                <a:effectLst/>
                <a:latin typeface="Lato Light" panose="020F0302020204030203" pitchFamily="34" charset="77"/>
              </a:rPr>
              <a:t>Paragon ISG's dewatering services deliver unparalleled efficiency and safety in the oil and gas industry, leveraging advanced technology to optimize fluid management while championing environmental sustainability.</a:t>
            </a:r>
          </a:p>
          <a:p>
            <a:pPr marL="285750" indent="-285750">
              <a:buFont typeface="Arial" panose="020B0604020202020204" pitchFamily="34" charset="0"/>
              <a:buChar char="•"/>
            </a:pPr>
            <a:endParaRPr lang="en-GB" sz="1500" dirty="0">
              <a:solidFill>
                <a:schemeClr val="bg1"/>
              </a:solidFill>
              <a:latin typeface="Lato Light" panose="020F0302020204030203" pitchFamily="34" charset="77"/>
            </a:endParaRPr>
          </a:p>
          <a:p>
            <a:pPr marL="285750" indent="-285750">
              <a:buFont typeface="Arial" panose="020B0604020202020204" pitchFamily="34" charset="0"/>
              <a:buChar char="•"/>
            </a:pPr>
            <a:r>
              <a:rPr lang="en-GB" sz="1500" dirty="0">
                <a:solidFill>
                  <a:schemeClr val="bg1"/>
                </a:solidFill>
                <a:effectLst/>
                <a:latin typeface="Lato Light" panose="020F0302020204030203" pitchFamily="34" charset="77"/>
              </a:rPr>
              <a:t>Our solutions minimize environmental impact, reduce operational costs, and ensure compliance with regulatory standards, making us a trusted partner in fluid management.</a:t>
            </a:r>
          </a:p>
          <a:p>
            <a:pPr marL="285750" indent="-285750">
              <a:buFont typeface="Arial" panose="020B0604020202020204" pitchFamily="34" charset="0"/>
              <a:buChar char="•"/>
            </a:pPr>
            <a:endParaRPr lang="en-GB" sz="1500" dirty="0">
              <a:solidFill>
                <a:schemeClr val="bg1"/>
              </a:solidFill>
              <a:effectLst/>
              <a:latin typeface="Lato Light" panose="020F0302020204030203" pitchFamily="34" charset="77"/>
            </a:endParaRPr>
          </a:p>
          <a:p>
            <a:pPr marL="285750" indent="-285750">
              <a:buFont typeface="Arial" panose="020B0604020202020204" pitchFamily="34" charset="0"/>
              <a:buChar char="•"/>
            </a:pPr>
            <a:r>
              <a:rPr lang="en-GB" sz="1500" dirty="0">
                <a:solidFill>
                  <a:schemeClr val="bg1"/>
                </a:solidFill>
                <a:latin typeface="Lato Light" panose="020F0302020204030203" pitchFamily="34" charset="77"/>
              </a:rPr>
              <a:t>We can design a dewatering system that is small in footprint and large in capacity that can be tailored to any kind of project.</a:t>
            </a:r>
            <a:endParaRPr lang="en-US" sz="1500" dirty="0">
              <a:solidFill>
                <a:schemeClr val="bg1"/>
              </a:solidFill>
              <a:latin typeface="Lato Light" panose="020F0302020204030203" pitchFamily="34" charset="77"/>
            </a:endParaRPr>
          </a:p>
          <a:p>
            <a:endParaRPr lang="en-US" sz="1500" dirty="0">
              <a:solidFill>
                <a:schemeClr val="bg1"/>
              </a:solidFill>
              <a:latin typeface="Lato Light" panose="020F0302020204030203" pitchFamily="34" charset="77"/>
            </a:endParaRPr>
          </a:p>
        </p:txBody>
      </p:sp>
      <p:sp>
        <p:nvSpPr>
          <p:cNvPr id="19" name="Rectángulo 18">
            <a:extLst>
              <a:ext uri="{FF2B5EF4-FFF2-40B4-BE49-F238E27FC236}">
                <a16:creationId xmlns:a16="http://schemas.microsoft.com/office/drawing/2014/main" id="{0C32293C-E5D2-76FE-B647-7F6151A384BC}"/>
              </a:ext>
            </a:extLst>
          </p:cNvPr>
          <p:cNvSpPr/>
          <p:nvPr/>
        </p:nvSpPr>
        <p:spPr>
          <a:xfrm>
            <a:off x="988997" y="1550850"/>
            <a:ext cx="3718589" cy="622043"/>
          </a:xfrm>
          <a:prstGeom prst="rect">
            <a:avLst/>
          </a:prstGeom>
          <a:solidFill>
            <a:srgbClr val="65A544"/>
          </a:solidFill>
          <a:ln>
            <a:solidFill>
              <a:schemeClr val="bg1"/>
            </a:solidFill>
          </a:ln>
          <a:effectLst>
            <a:outerShdw blurRad="109600" dist="47474"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redondeado 20">
            <a:extLst>
              <a:ext uri="{FF2B5EF4-FFF2-40B4-BE49-F238E27FC236}">
                <a16:creationId xmlns:a16="http://schemas.microsoft.com/office/drawing/2014/main" id="{461B0DA2-2B5F-0F61-D7DB-A91EA9562027}"/>
              </a:ext>
            </a:extLst>
          </p:cNvPr>
          <p:cNvSpPr/>
          <p:nvPr/>
        </p:nvSpPr>
        <p:spPr>
          <a:xfrm>
            <a:off x="508000" y="1302813"/>
            <a:ext cx="10912910" cy="5030673"/>
          </a:xfrm>
          <a:prstGeom prst="roundRect">
            <a:avLst>
              <a:gd name="adj" fmla="val 4063"/>
            </a:avLst>
          </a:prstGeom>
          <a:noFill/>
          <a:ln w="952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5849E86E-377F-2DD8-4869-84D460681C3A}"/>
              </a:ext>
            </a:extLst>
          </p:cNvPr>
          <p:cNvPicPr>
            <a:picLocks noChangeAspect="1"/>
          </p:cNvPicPr>
          <p:nvPr/>
        </p:nvPicPr>
        <p:blipFill>
          <a:blip r:embed="rId6"/>
          <a:srcRect/>
          <a:stretch/>
        </p:blipFill>
        <p:spPr>
          <a:xfrm>
            <a:off x="771090" y="2559974"/>
            <a:ext cx="2289265" cy="2311876"/>
          </a:xfrm>
          <a:prstGeom prst="rect">
            <a:avLst/>
          </a:prstGeom>
          <a:ln w="19050">
            <a:solidFill>
              <a:schemeClr val="bg1"/>
            </a:solidFill>
          </a:ln>
          <a:effectLst>
            <a:outerShdw blurRad="178707" dist="136315" dir="2700000" algn="tl" rotWithShape="0">
              <a:prstClr val="black">
                <a:alpha val="40000"/>
              </a:prstClr>
            </a:outerShdw>
          </a:effectLst>
        </p:spPr>
      </p:pic>
      <p:pic>
        <p:nvPicPr>
          <p:cNvPr id="6" name="Imagen 5">
            <a:extLst>
              <a:ext uri="{FF2B5EF4-FFF2-40B4-BE49-F238E27FC236}">
                <a16:creationId xmlns:a16="http://schemas.microsoft.com/office/drawing/2014/main" id="{3C861FF0-F286-A30A-39FD-1461FAB4A171}"/>
              </a:ext>
            </a:extLst>
          </p:cNvPr>
          <p:cNvPicPr>
            <a:picLocks noChangeAspect="1"/>
          </p:cNvPicPr>
          <p:nvPr/>
        </p:nvPicPr>
        <p:blipFill>
          <a:blip r:embed="rId7">
            <a:alphaModFix amt="58000"/>
          </a:blip>
          <a:stretch>
            <a:fillRect/>
          </a:stretch>
        </p:blipFill>
        <p:spPr>
          <a:xfrm>
            <a:off x="184826" y="6464054"/>
            <a:ext cx="4891982" cy="5276028"/>
          </a:xfrm>
          <a:prstGeom prst="rect">
            <a:avLst/>
          </a:prstGeom>
        </p:spPr>
      </p:pic>
      <p:pic>
        <p:nvPicPr>
          <p:cNvPr id="22" name="Imagen 21">
            <a:extLst>
              <a:ext uri="{FF2B5EF4-FFF2-40B4-BE49-F238E27FC236}">
                <a16:creationId xmlns:a16="http://schemas.microsoft.com/office/drawing/2014/main" id="{489E0C3C-2D27-7EEB-7D86-8BC1C71BC289}"/>
              </a:ext>
            </a:extLst>
          </p:cNvPr>
          <p:cNvPicPr>
            <a:picLocks noChangeAspect="1"/>
          </p:cNvPicPr>
          <p:nvPr/>
        </p:nvPicPr>
        <p:blipFill>
          <a:blip r:embed="rId7">
            <a:alphaModFix amt="58000"/>
          </a:blip>
          <a:stretch>
            <a:fillRect/>
          </a:stretch>
        </p:blipFill>
        <p:spPr>
          <a:xfrm>
            <a:off x="9502409" y="928442"/>
            <a:ext cx="4891982" cy="5276028"/>
          </a:xfrm>
          <a:prstGeom prst="rect">
            <a:avLst/>
          </a:prstGeom>
        </p:spPr>
      </p:pic>
      <p:pic>
        <p:nvPicPr>
          <p:cNvPr id="11" name="Imagen 10">
            <a:extLst>
              <a:ext uri="{FF2B5EF4-FFF2-40B4-BE49-F238E27FC236}">
                <a16:creationId xmlns:a16="http://schemas.microsoft.com/office/drawing/2014/main" id="{A96ECD21-62DA-A982-5E3E-A1A8ED3B5476}"/>
              </a:ext>
            </a:extLst>
          </p:cNvPr>
          <p:cNvPicPr>
            <a:picLocks noChangeAspect="1"/>
          </p:cNvPicPr>
          <p:nvPr/>
        </p:nvPicPr>
        <p:blipFill>
          <a:blip r:embed="rId8"/>
          <a:srcRect/>
          <a:stretch/>
        </p:blipFill>
        <p:spPr>
          <a:xfrm>
            <a:off x="3220849" y="2570651"/>
            <a:ext cx="2289265" cy="2311491"/>
          </a:xfrm>
          <a:prstGeom prst="rect">
            <a:avLst/>
          </a:prstGeom>
          <a:ln w="19050">
            <a:solidFill>
              <a:schemeClr val="bg1"/>
            </a:solidFill>
          </a:ln>
          <a:effectLst>
            <a:outerShdw blurRad="178707" dist="136315" dir="2700000" algn="tl" rotWithShape="0">
              <a:prstClr val="black">
                <a:alpha val="40000"/>
              </a:prstClr>
            </a:outerShdw>
          </a:effectLst>
        </p:spPr>
      </p:pic>
      <p:sp>
        <p:nvSpPr>
          <p:cNvPr id="13" name="Title 2">
            <a:extLst>
              <a:ext uri="{FF2B5EF4-FFF2-40B4-BE49-F238E27FC236}">
                <a16:creationId xmlns:a16="http://schemas.microsoft.com/office/drawing/2014/main" id="{0B1C1D62-4DB0-673A-F2CB-FEBA9D630F22}"/>
              </a:ext>
            </a:extLst>
          </p:cNvPr>
          <p:cNvSpPr txBox="1">
            <a:spLocks/>
          </p:cNvSpPr>
          <p:nvPr/>
        </p:nvSpPr>
        <p:spPr>
          <a:xfrm>
            <a:off x="660310" y="1641700"/>
            <a:ext cx="4375962" cy="513735"/>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dirty="0" err="1">
                <a:solidFill>
                  <a:schemeClr val="bg1"/>
                </a:solidFill>
                <a:latin typeface="Lato Black" panose="020F0502020204030203" pitchFamily="34" charset="77"/>
              </a:rPr>
              <a:t>On</a:t>
            </a:r>
            <a:r>
              <a:rPr lang="es-ES" sz="2400" dirty="0">
                <a:solidFill>
                  <a:schemeClr val="bg1"/>
                </a:solidFill>
                <a:latin typeface="Lato Black" panose="020F0502020204030203" pitchFamily="34" charset="77"/>
              </a:rPr>
              <a:t>-Site </a:t>
            </a:r>
            <a:r>
              <a:rPr lang="es-ES" sz="2400" dirty="0" err="1">
                <a:solidFill>
                  <a:schemeClr val="bg1"/>
                </a:solidFill>
                <a:latin typeface="Lato Black" panose="020F0502020204030203" pitchFamily="34" charset="77"/>
              </a:rPr>
              <a:t>Dewatering</a:t>
            </a:r>
            <a:endParaRPr lang="es-ES" sz="2400" dirty="0">
              <a:solidFill>
                <a:schemeClr val="bg1"/>
              </a:solidFill>
              <a:latin typeface="Lato Black" panose="020F0502020204030203" pitchFamily="34" charset="77"/>
            </a:endParaRPr>
          </a:p>
          <a:p>
            <a:pPr algn="ctr"/>
            <a:endParaRPr lang="en-US" sz="2400" dirty="0">
              <a:solidFill>
                <a:schemeClr val="bg1"/>
              </a:solidFill>
              <a:latin typeface="Lato Black" panose="020F0502020204030203" pitchFamily="34" charset="77"/>
            </a:endParaRPr>
          </a:p>
        </p:txBody>
      </p:sp>
    </p:spTree>
    <p:extLst>
      <p:ext uri="{BB962C8B-B14F-4D97-AF65-F5344CB8AC3E}">
        <p14:creationId xmlns:p14="http://schemas.microsoft.com/office/powerpoint/2010/main" val="2672909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flip="none" rotWithShape="1">
            <a:gsLst>
              <a:gs pos="0">
                <a:schemeClr val="accent6">
                  <a:lumMod val="60000"/>
                  <a:lumOff val="40000"/>
                </a:schemeClr>
              </a:gs>
              <a:gs pos="54000">
                <a:schemeClr val="accent6"/>
              </a:gs>
              <a:gs pos="100000">
                <a:srgbClr val="3D761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3">
            <a:alphaModFix amt="11000"/>
            <a:extLst>
              <a:ext uri="{28A0092B-C50C-407E-A947-70E740481C1C}">
                <a14:useLocalDpi xmlns:a14="http://schemas.microsoft.com/office/drawing/2010/main"/>
              </a:ext>
            </a:extLst>
          </a:blip>
          <a:stretch>
            <a:fillRect/>
          </a:stretch>
        </p:blipFill>
        <p:spPr>
          <a:xfrm>
            <a:off x="3294497" y="1043195"/>
            <a:ext cx="7418637" cy="5381782"/>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876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49" y="134468"/>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744" y="211221"/>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sp>
        <p:nvSpPr>
          <p:cNvPr id="14" name="Rectángulo redondeado 13">
            <a:extLst>
              <a:ext uri="{FF2B5EF4-FFF2-40B4-BE49-F238E27FC236}">
                <a16:creationId xmlns:a16="http://schemas.microsoft.com/office/drawing/2014/main" id="{5847D178-BA70-92F3-C772-D3CA85917D0D}"/>
              </a:ext>
            </a:extLst>
          </p:cNvPr>
          <p:cNvSpPr/>
          <p:nvPr/>
        </p:nvSpPr>
        <p:spPr>
          <a:xfrm>
            <a:off x="4639203" y="927533"/>
            <a:ext cx="6949046" cy="1580874"/>
          </a:xfrm>
          <a:prstGeom prst="roundRect">
            <a:avLst/>
          </a:prstGeom>
          <a:solidFill>
            <a:schemeClr val="accent1">
              <a:lumMod val="20000"/>
              <a:lumOff val="80000"/>
              <a:alpha val="4000"/>
            </a:schemeClr>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CuadroTexto 3">
            <a:extLst>
              <a:ext uri="{FF2B5EF4-FFF2-40B4-BE49-F238E27FC236}">
                <a16:creationId xmlns:a16="http://schemas.microsoft.com/office/drawing/2014/main" id="{3C274FB8-57AB-01C7-5467-C68DA619C720}"/>
              </a:ext>
            </a:extLst>
          </p:cNvPr>
          <p:cNvSpPr txBox="1"/>
          <p:nvPr/>
        </p:nvSpPr>
        <p:spPr>
          <a:xfrm>
            <a:off x="603749" y="1010702"/>
            <a:ext cx="3679236" cy="707886"/>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400" b="1" dirty="0">
                <a:solidFill>
                  <a:schemeClr val="accent6">
                    <a:lumMod val="75000"/>
                  </a:schemeClr>
                </a:solidFill>
                <a:latin typeface="Lato Black" panose="020F0502020204030203" pitchFamily="34" charset="77"/>
                <a:cs typeface="Arial" panose="020B0604020202020204" pitchFamily="34" charset="0"/>
              </a:rPr>
              <a:t>Todd Watkins</a:t>
            </a:r>
          </a:p>
          <a:p>
            <a:r>
              <a:rPr lang="en-US" sz="1600" dirty="0">
                <a:solidFill>
                  <a:schemeClr val="accent6">
                    <a:lumMod val="50000"/>
                  </a:schemeClr>
                </a:solidFill>
                <a:latin typeface="Lato Light" panose="020F0302020204030203" pitchFamily="34" charset="77"/>
                <a:cs typeface="Arial" panose="020B0604020202020204" pitchFamily="34" charset="0"/>
              </a:rPr>
              <a:t>Vice President Environmental Services</a:t>
            </a: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cxnSp>
        <p:nvCxnSpPr>
          <p:cNvPr id="44" name="Straight Connector 26">
            <a:extLst>
              <a:ext uri="{FF2B5EF4-FFF2-40B4-BE49-F238E27FC236}">
                <a16:creationId xmlns:a16="http://schemas.microsoft.com/office/drawing/2014/main" id="{D1963269-B674-BD7A-C1F5-A87C7A6ED6CD}"/>
              </a:ext>
            </a:extLst>
          </p:cNvPr>
          <p:cNvCxnSpPr>
            <a:cxnSpLocks/>
          </p:cNvCxnSpPr>
          <p:nvPr/>
        </p:nvCxnSpPr>
        <p:spPr>
          <a:xfrm flipH="1">
            <a:off x="-951758"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Imagen 10" descr="logo SIN TEXTO.png">
            <a:extLst>
              <a:ext uri="{FF2B5EF4-FFF2-40B4-BE49-F238E27FC236}">
                <a16:creationId xmlns:a16="http://schemas.microsoft.com/office/drawing/2014/main" id="{9DF7028F-21BF-7620-EEBE-E4144F6C05B0}"/>
              </a:ext>
            </a:extLst>
          </p:cNvPr>
          <p:cNvPicPr>
            <a:picLocks noChangeAspect="1"/>
          </p:cNvPicPr>
          <p:nvPr/>
        </p:nvPicPr>
        <p:blipFill>
          <a:blip r:embed="rId6">
            <a:alphaModFix amt="33000"/>
            <a:extLst>
              <a:ext uri="{BEBA8EAE-BF5A-486C-A8C5-ECC9F3942E4B}">
                <a14:imgProps xmlns:a14="http://schemas.microsoft.com/office/drawing/2010/main">
                  <a14:imgLayer r:embed="rId7">
                    <a14:imgEffect>
                      <a14:colorTemperature colorTemp="1595"/>
                    </a14:imgEffect>
                    <a14:imgEffect>
                      <a14:saturation sat="296000"/>
                    </a14:imgEffect>
                  </a14:imgLayer>
                </a14:imgProps>
              </a:ext>
              <a:ext uri="{28A0092B-C50C-407E-A947-70E740481C1C}">
                <a14:useLocalDpi xmlns:a14="http://schemas.microsoft.com/office/drawing/2010/main" val="0"/>
              </a:ext>
            </a:extLst>
          </a:blip>
          <a:stretch>
            <a:fillRect/>
          </a:stretch>
        </p:blipFill>
        <p:spPr>
          <a:xfrm>
            <a:off x="3612304" y="-3154105"/>
            <a:ext cx="2483661" cy="1840301"/>
          </a:xfrm>
          <a:prstGeom prst="rect">
            <a:avLst/>
          </a:prstGeom>
          <a:ln>
            <a:noFill/>
          </a:ln>
          <a:effectLst>
            <a:softEdge rad="0"/>
          </a:effectLst>
        </p:spPr>
      </p:pic>
      <p:sp>
        <p:nvSpPr>
          <p:cNvPr id="3" name="CuadroTexto 2">
            <a:extLst>
              <a:ext uri="{FF2B5EF4-FFF2-40B4-BE49-F238E27FC236}">
                <a16:creationId xmlns:a16="http://schemas.microsoft.com/office/drawing/2014/main" id="{3C892210-DFC4-68CD-A177-5F003DFA8C16}"/>
              </a:ext>
            </a:extLst>
          </p:cNvPr>
          <p:cNvSpPr txBox="1"/>
          <p:nvPr/>
        </p:nvSpPr>
        <p:spPr>
          <a:xfrm>
            <a:off x="7211106" y="-19262"/>
            <a:ext cx="5657850" cy="461665"/>
          </a:xfrm>
          <a:prstGeom prst="rect">
            <a:avLst/>
          </a:prstGeom>
          <a:noFill/>
        </p:spPr>
        <p:txBody>
          <a:bodyPr wrap="square" rtlCol="0">
            <a:spAutoFit/>
          </a:bodyPr>
          <a:lstStyle/>
          <a:p>
            <a:r>
              <a:rPr lang="en-US" sz="2400" b="1" dirty="0">
                <a:solidFill>
                  <a:schemeClr val="accent6">
                    <a:lumMod val="20000"/>
                    <a:lumOff val="80000"/>
                  </a:schemeClr>
                </a:solidFill>
                <a:latin typeface="Lato Black" panose="020F0502020204030203" pitchFamily="34" charset="77"/>
              </a:rPr>
              <a:t>Environmental Leadership</a:t>
            </a:r>
            <a:endParaRPr lang="es-ES" sz="2400" b="1" dirty="0">
              <a:solidFill>
                <a:schemeClr val="accent6">
                  <a:lumMod val="20000"/>
                  <a:lumOff val="80000"/>
                </a:schemeClr>
              </a:solidFill>
              <a:latin typeface="Lato Black" panose="020F0502020204030203" pitchFamily="34" charset="77"/>
            </a:endParaRPr>
          </a:p>
        </p:txBody>
      </p:sp>
      <p:cxnSp>
        <p:nvCxnSpPr>
          <p:cNvPr id="12" name="Conector recto 11">
            <a:extLst>
              <a:ext uri="{FF2B5EF4-FFF2-40B4-BE49-F238E27FC236}">
                <a16:creationId xmlns:a16="http://schemas.microsoft.com/office/drawing/2014/main" id="{2411CC88-BB95-DA5B-73DB-5BD23179EAA4}"/>
              </a:ext>
            </a:extLst>
          </p:cNvPr>
          <p:cNvCxnSpPr>
            <a:cxnSpLocks/>
          </p:cNvCxnSpPr>
          <p:nvPr/>
        </p:nvCxnSpPr>
        <p:spPr>
          <a:xfrm>
            <a:off x="-36" y="1740970"/>
            <a:ext cx="434343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EF19F462-3376-0EB7-EAED-4A9645A3B690}"/>
              </a:ext>
            </a:extLst>
          </p:cNvPr>
          <p:cNvCxnSpPr>
            <a:cxnSpLocks/>
          </p:cNvCxnSpPr>
          <p:nvPr/>
        </p:nvCxnSpPr>
        <p:spPr>
          <a:xfrm>
            <a:off x="4345124" y="1740534"/>
            <a:ext cx="538223" cy="5477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EDBC16A3-EC38-8A98-2721-11427AD656F1}"/>
              </a:ext>
            </a:extLst>
          </p:cNvPr>
          <p:cNvCxnSpPr>
            <a:cxnSpLocks/>
          </p:cNvCxnSpPr>
          <p:nvPr/>
        </p:nvCxnSpPr>
        <p:spPr>
          <a:xfrm>
            <a:off x="4883347" y="2282045"/>
            <a:ext cx="8018265" cy="262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CuadroTexto 3">
            <a:extLst>
              <a:ext uri="{FF2B5EF4-FFF2-40B4-BE49-F238E27FC236}">
                <a16:creationId xmlns:a16="http://schemas.microsoft.com/office/drawing/2014/main" id="{F49175A5-E356-976D-C1D9-C9F445E7CD1C}"/>
              </a:ext>
            </a:extLst>
          </p:cNvPr>
          <p:cNvSpPr txBox="1"/>
          <p:nvPr/>
        </p:nvSpPr>
        <p:spPr>
          <a:xfrm>
            <a:off x="463444" y="4945958"/>
            <a:ext cx="3721506" cy="707886"/>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400" b="1" dirty="0">
                <a:solidFill>
                  <a:schemeClr val="accent6">
                    <a:lumMod val="75000"/>
                  </a:schemeClr>
                </a:solidFill>
                <a:latin typeface="Lato Black" panose="020F0502020204030203" pitchFamily="34" charset="77"/>
                <a:cs typeface="Arial" panose="020B0604020202020204" pitchFamily="34" charset="0"/>
              </a:rPr>
              <a:t>Ed Moyer </a:t>
            </a:r>
          </a:p>
          <a:p>
            <a:r>
              <a:rPr lang="en-US" sz="1600" dirty="0">
                <a:solidFill>
                  <a:schemeClr val="accent6">
                    <a:lumMod val="50000"/>
                  </a:schemeClr>
                </a:solidFill>
                <a:latin typeface="Lato Light" panose="020F0302020204030203" pitchFamily="34" charset="77"/>
                <a:cs typeface="Arial" panose="020B0604020202020204" pitchFamily="34" charset="0"/>
              </a:rPr>
              <a:t>Manager of Environmental Operations</a:t>
            </a:r>
          </a:p>
        </p:txBody>
      </p:sp>
      <p:cxnSp>
        <p:nvCxnSpPr>
          <p:cNvPr id="51" name="Conector recto 50">
            <a:extLst>
              <a:ext uri="{FF2B5EF4-FFF2-40B4-BE49-F238E27FC236}">
                <a16:creationId xmlns:a16="http://schemas.microsoft.com/office/drawing/2014/main" id="{729A178E-42F3-4001-2B2B-74051A7131EC}"/>
              </a:ext>
            </a:extLst>
          </p:cNvPr>
          <p:cNvCxnSpPr>
            <a:cxnSpLocks/>
          </p:cNvCxnSpPr>
          <p:nvPr/>
        </p:nvCxnSpPr>
        <p:spPr>
          <a:xfrm>
            <a:off x="-140341" y="5676224"/>
            <a:ext cx="4410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30794615-A587-3521-C4A6-E299F85F945A}"/>
              </a:ext>
            </a:extLst>
          </p:cNvPr>
          <p:cNvCxnSpPr>
            <a:cxnSpLocks/>
          </p:cNvCxnSpPr>
          <p:nvPr/>
        </p:nvCxnSpPr>
        <p:spPr>
          <a:xfrm>
            <a:off x="4272553" y="5672025"/>
            <a:ext cx="538223" cy="5477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5077FD4C-AE99-EEEC-438B-A9086BCE43E5}"/>
              </a:ext>
            </a:extLst>
          </p:cNvPr>
          <p:cNvCxnSpPr>
            <a:cxnSpLocks/>
          </p:cNvCxnSpPr>
          <p:nvPr/>
        </p:nvCxnSpPr>
        <p:spPr>
          <a:xfrm>
            <a:off x="4810776" y="6219788"/>
            <a:ext cx="7950531" cy="2373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a16="http://schemas.microsoft.com/office/drawing/2014/main" id="{5A5499D9-1574-FDC0-28D0-5B525DE33FB2}"/>
              </a:ext>
            </a:extLst>
          </p:cNvPr>
          <p:cNvPicPr>
            <a:picLocks noChangeAspect="1"/>
          </p:cNvPicPr>
          <p:nvPr/>
        </p:nvPicPr>
        <p:blipFill>
          <a:blip r:embed="rId8"/>
          <a:stretch>
            <a:fillRect/>
          </a:stretch>
        </p:blipFill>
        <p:spPr>
          <a:xfrm>
            <a:off x="4919711" y="4986450"/>
            <a:ext cx="1131384" cy="1131384"/>
          </a:xfrm>
          <a:prstGeom prst="rect">
            <a:avLst/>
          </a:prstGeom>
          <a:effectLst>
            <a:outerShdw blurRad="50800" dist="38100" dir="2700000" algn="tl" rotWithShape="0">
              <a:prstClr val="black">
                <a:alpha val="40000"/>
              </a:prstClr>
            </a:outerShdw>
          </a:effectLst>
        </p:spPr>
      </p:pic>
      <p:sp>
        <p:nvSpPr>
          <p:cNvPr id="29" name="Rectángulo redondeado 28">
            <a:extLst>
              <a:ext uri="{FF2B5EF4-FFF2-40B4-BE49-F238E27FC236}">
                <a16:creationId xmlns:a16="http://schemas.microsoft.com/office/drawing/2014/main" id="{C2A94686-3739-D047-C6FB-CC4CDC0611C1}"/>
              </a:ext>
            </a:extLst>
          </p:cNvPr>
          <p:cNvSpPr/>
          <p:nvPr/>
        </p:nvSpPr>
        <p:spPr>
          <a:xfrm>
            <a:off x="4531554" y="4850007"/>
            <a:ext cx="6981704" cy="1580874"/>
          </a:xfrm>
          <a:prstGeom prst="roundRect">
            <a:avLst/>
          </a:prstGeom>
          <a:solidFill>
            <a:schemeClr val="accent1">
              <a:lumMod val="20000"/>
              <a:lumOff val="80000"/>
              <a:alpha val="4000"/>
            </a:schemeClr>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TextBox 5">
            <a:extLst>
              <a:ext uri="{FF2B5EF4-FFF2-40B4-BE49-F238E27FC236}">
                <a16:creationId xmlns:a16="http://schemas.microsoft.com/office/drawing/2014/main" id="{BFD5C782-F208-782A-D42A-237195757032}"/>
              </a:ext>
            </a:extLst>
          </p:cNvPr>
          <p:cNvSpPr txBox="1"/>
          <p:nvPr/>
        </p:nvSpPr>
        <p:spPr>
          <a:xfrm>
            <a:off x="6067423" y="5052794"/>
            <a:ext cx="5384586" cy="1200329"/>
          </a:xfrm>
          <a:prstGeom prst="rect">
            <a:avLst/>
          </a:prstGeom>
          <a:noFill/>
        </p:spPr>
        <p:txBody>
          <a:bodyPr wrap="square">
            <a:spAutoFit/>
          </a:bodyPr>
          <a:lstStyle>
            <a:defPPr>
              <a:defRPr lang="es-ES"/>
            </a:defPPr>
            <a:lvl1pPr>
              <a:buFont typeface="Arial" panose="020B0604020202020204" pitchFamily="34" charset="0"/>
              <a:buChar char="•"/>
              <a:defRPr sz="1000" b="0" i="0">
                <a:solidFill>
                  <a:schemeClr val="bg1"/>
                </a:solidFill>
                <a:effectLst/>
                <a:latin typeface="+mj-lt"/>
              </a:defRPr>
            </a:lvl1pPr>
          </a:lstStyle>
          <a:p>
            <a:pPr marL="171450" indent="-171450"/>
            <a:r>
              <a:rPr lang="en-GB" sz="1200" dirty="0"/>
              <a:t>Experienced Manager in the environmental industry</a:t>
            </a:r>
          </a:p>
          <a:p>
            <a:pPr marL="171450" indent="-171450"/>
            <a:r>
              <a:rPr lang="en-GB" sz="1200" dirty="0"/>
              <a:t>Skilled in Sales, Team Building, Onshore Operations, and Supervisory Skills</a:t>
            </a:r>
          </a:p>
          <a:p>
            <a:pPr marL="171450" indent="-171450"/>
            <a:r>
              <a:rPr lang="en-GB" sz="1200" dirty="0"/>
              <a:t>Strong operations professional in pond management, dredging, solids control and invasive weed mitigation</a:t>
            </a:r>
          </a:p>
          <a:p>
            <a:pPr marL="171450" indent="-171450"/>
            <a:r>
              <a:rPr lang="en-GB" sz="1200" dirty="0"/>
              <a:t>Agricultural Engineering focus, Mechanics and Science</a:t>
            </a:r>
          </a:p>
          <a:p>
            <a:pPr marL="171450" indent="-171450"/>
            <a:r>
              <a:rPr lang="en-GB" sz="1200" dirty="0"/>
              <a:t>Graduated from Ohio State University Agricultural Technical Institute</a:t>
            </a:r>
          </a:p>
        </p:txBody>
      </p:sp>
      <p:sp>
        <p:nvSpPr>
          <p:cNvPr id="13" name="TextBox 12">
            <a:extLst>
              <a:ext uri="{FF2B5EF4-FFF2-40B4-BE49-F238E27FC236}">
                <a16:creationId xmlns:a16="http://schemas.microsoft.com/office/drawing/2014/main" id="{7FE64A70-4F0F-797A-24DA-5CC85603A2F5}"/>
              </a:ext>
            </a:extLst>
          </p:cNvPr>
          <p:cNvSpPr txBox="1"/>
          <p:nvPr/>
        </p:nvSpPr>
        <p:spPr>
          <a:xfrm>
            <a:off x="6175071" y="1075942"/>
            <a:ext cx="5284616" cy="1200329"/>
          </a:xfrm>
          <a:prstGeom prst="rect">
            <a:avLst/>
          </a:prstGeom>
          <a:noFill/>
        </p:spPr>
        <p:txBody>
          <a:bodyPr wrap="square">
            <a:spAutoFit/>
          </a:bodyPr>
          <a:lstStyle>
            <a:defPPr>
              <a:defRPr lang="en-US"/>
            </a:defPPr>
            <a:lvl1pPr>
              <a:buFont typeface="Arial" panose="020B0604020202020204" pitchFamily="34" charset="0"/>
              <a:buChar char="•"/>
              <a:defRPr sz="1200" b="0" i="0">
                <a:solidFill>
                  <a:schemeClr val="bg1"/>
                </a:solidFill>
                <a:effectLst/>
                <a:latin typeface="+mj-lt"/>
              </a:defRPr>
            </a:lvl1pPr>
          </a:lstStyle>
          <a:p>
            <a:pPr algn="l">
              <a:buFont typeface="Arial" panose="020B0604020202020204" pitchFamily="34" charset="0"/>
              <a:buChar char="•"/>
            </a:pPr>
            <a:r>
              <a:rPr lang="en-GB" sz="1200" dirty="0">
                <a:solidFill>
                  <a:schemeClr val="bg1"/>
                </a:solidFill>
                <a:effectLst/>
                <a:latin typeface="Lato" panose="020F0502020204030203" pitchFamily="34" charset="77"/>
              </a:rPr>
              <a:t>B.S. in Mechanical Engineering, Mississippi State University</a:t>
            </a:r>
          </a:p>
          <a:p>
            <a:pPr algn="l">
              <a:buFont typeface="Arial" panose="020B0604020202020204" pitchFamily="34" charset="0"/>
              <a:buChar char="•"/>
            </a:pPr>
            <a:r>
              <a:rPr lang="en-GB" sz="1200" dirty="0">
                <a:solidFill>
                  <a:schemeClr val="bg1"/>
                </a:solidFill>
                <a:effectLst/>
                <a:latin typeface="Lato" panose="020F0502020204030203" pitchFamily="34" charset="77"/>
              </a:rPr>
              <a:t>14-year tenure in pulp &amp; paper industry, engineering and operations management roles</a:t>
            </a:r>
          </a:p>
          <a:p>
            <a:pPr algn="l">
              <a:buFont typeface="Arial" panose="020B0604020202020204" pitchFamily="34" charset="0"/>
              <a:buChar char="•"/>
            </a:pPr>
            <a:r>
              <a:rPr lang="en-GB" sz="1200" dirty="0">
                <a:solidFill>
                  <a:schemeClr val="bg1"/>
                </a:solidFill>
                <a:effectLst/>
                <a:latin typeface="Lato" panose="020F0502020204030203" pitchFamily="34" charset="77"/>
              </a:rPr>
              <a:t>15-year tenure in </a:t>
            </a:r>
            <a:r>
              <a:rPr lang="en-GB" dirty="0">
                <a:latin typeface="Lato" panose="020F0502020204030203" pitchFamily="34" charset="77"/>
              </a:rPr>
              <a:t>environmental, </a:t>
            </a:r>
            <a:r>
              <a:rPr lang="en-GB" sz="1200" dirty="0">
                <a:solidFill>
                  <a:schemeClr val="bg1"/>
                </a:solidFill>
                <a:effectLst/>
                <a:latin typeface="Lato" panose="020F0502020204030203" pitchFamily="34" charset="77"/>
              </a:rPr>
              <a:t>recycling and waste services</a:t>
            </a:r>
          </a:p>
          <a:p>
            <a:pPr algn="l">
              <a:buFont typeface="Arial" panose="020B0604020202020204" pitchFamily="34" charset="0"/>
              <a:buChar char="•"/>
            </a:pPr>
            <a:r>
              <a:rPr lang="en-GB" sz="1200" dirty="0">
                <a:solidFill>
                  <a:schemeClr val="bg1"/>
                </a:solidFill>
                <a:effectLst/>
                <a:latin typeface="Lato" panose="020F0502020204030203" pitchFamily="34" charset="77"/>
              </a:rPr>
              <a:t>Experience in recycling technologies, landfills, and regulatory permitting</a:t>
            </a:r>
          </a:p>
          <a:p>
            <a:pPr marL="171450" indent="-171450"/>
            <a:endParaRPr lang="en-GB" dirty="0"/>
          </a:p>
        </p:txBody>
      </p:sp>
      <p:sp>
        <p:nvSpPr>
          <p:cNvPr id="2" name="Rectángulo redondeado 13">
            <a:extLst>
              <a:ext uri="{FF2B5EF4-FFF2-40B4-BE49-F238E27FC236}">
                <a16:creationId xmlns:a16="http://schemas.microsoft.com/office/drawing/2014/main" id="{804F8C53-EC0F-7F3E-9428-5A210114F0DE}"/>
              </a:ext>
            </a:extLst>
          </p:cNvPr>
          <p:cNvSpPr/>
          <p:nvPr/>
        </p:nvSpPr>
        <p:spPr>
          <a:xfrm>
            <a:off x="4606547" y="2892085"/>
            <a:ext cx="6949046" cy="1580874"/>
          </a:xfrm>
          <a:prstGeom prst="roundRect">
            <a:avLst/>
          </a:prstGeom>
          <a:solidFill>
            <a:schemeClr val="accent1">
              <a:lumMod val="20000"/>
              <a:lumOff val="80000"/>
              <a:alpha val="4000"/>
            </a:schemeClr>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CuadroTexto 3">
            <a:extLst>
              <a:ext uri="{FF2B5EF4-FFF2-40B4-BE49-F238E27FC236}">
                <a16:creationId xmlns:a16="http://schemas.microsoft.com/office/drawing/2014/main" id="{7942C560-D2AB-F82D-0967-CA2C4A9271FD}"/>
              </a:ext>
            </a:extLst>
          </p:cNvPr>
          <p:cNvSpPr txBox="1"/>
          <p:nvPr/>
        </p:nvSpPr>
        <p:spPr>
          <a:xfrm>
            <a:off x="571093" y="2975254"/>
            <a:ext cx="3679236" cy="707886"/>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400" b="1" dirty="0">
                <a:solidFill>
                  <a:schemeClr val="accent6">
                    <a:lumMod val="75000"/>
                  </a:schemeClr>
                </a:solidFill>
                <a:latin typeface="Lato Black" panose="020F0502020204030203" pitchFamily="34" charset="77"/>
                <a:cs typeface="Arial" panose="020B0604020202020204" pitchFamily="34" charset="0"/>
              </a:rPr>
              <a:t>Dan Mount</a:t>
            </a:r>
          </a:p>
          <a:p>
            <a:r>
              <a:rPr lang="en-US" sz="1600" dirty="0">
                <a:solidFill>
                  <a:schemeClr val="accent6">
                    <a:lumMod val="50000"/>
                  </a:schemeClr>
                </a:solidFill>
                <a:latin typeface="Lato Light" panose="020F0302020204030203" pitchFamily="34" charset="77"/>
                <a:cs typeface="Arial" panose="020B0604020202020204" pitchFamily="34" charset="0"/>
              </a:rPr>
              <a:t>Manager of Environmental Sales</a:t>
            </a:r>
          </a:p>
        </p:txBody>
      </p:sp>
      <p:cxnSp>
        <p:nvCxnSpPr>
          <p:cNvPr id="17" name="Conector recto 11">
            <a:extLst>
              <a:ext uri="{FF2B5EF4-FFF2-40B4-BE49-F238E27FC236}">
                <a16:creationId xmlns:a16="http://schemas.microsoft.com/office/drawing/2014/main" id="{1999FAAE-01F7-C474-386F-1A4BA8846AE9}"/>
              </a:ext>
            </a:extLst>
          </p:cNvPr>
          <p:cNvCxnSpPr>
            <a:cxnSpLocks/>
          </p:cNvCxnSpPr>
          <p:nvPr/>
        </p:nvCxnSpPr>
        <p:spPr>
          <a:xfrm>
            <a:off x="-32692" y="3706038"/>
            <a:ext cx="434343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21">
            <a:extLst>
              <a:ext uri="{FF2B5EF4-FFF2-40B4-BE49-F238E27FC236}">
                <a16:creationId xmlns:a16="http://schemas.microsoft.com/office/drawing/2014/main" id="{35E9FFAE-3E98-7EE8-0BD7-BCC966D169A4}"/>
              </a:ext>
            </a:extLst>
          </p:cNvPr>
          <p:cNvCxnSpPr>
            <a:cxnSpLocks/>
          </p:cNvCxnSpPr>
          <p:nvPr/>
        </p:nvCxnSpPr>
        <p:spPr>
          <a:xfrm>
            <a:off x="4312468" y="3705602"/>
            <a:ext cx="538223" cy="5477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24">
            <a:extLst>
              <a:ext uri="{FF2B5EF4-FFF2-40B4-BE49-F238E27FC236}">
                <a16:creationId xmlns:a16="http://schemas.microsoft.com/office/drawing/2014/main" id="{251510FE-F0F9-B12E-E221-E83F88DF7C1E}"/>
              </a:ext>
            </a:extLst>
          </p:cNvPr>
          <p:cNvCxnSpPr>
            <a:cxnSpLocks/>
          </p:cNvCxnSpPr>
          <p:nvPr/>
        </p:nvCxnSpPr>
        <p:spPr>
          <a:xfrm>
            <a:off x="4850691" y="4246597"/>
            <a:ext cx="8018265" cy="262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Imagen 22">
            <a:extLst>
              <a:ext uri="{FF2B5EF4-FFF2-40B4-BE49-F238E27FC236}">
                <a16:creationId xmlns:a16="http://schemas.microsoft.com/office/drawing/2014/main" id="{35AD3EF0-4813-EA21-3CF2-13A0ED40978F}"/>
              </a:ext>
            </a:extLst>
          </p:cNvPr>
          <p:cNvPicPr>
            <a:picLocks noChangeAspect="1"/>
          </p:cNvPicPr>
          <p:nvPr/>
        </p:nvPicPr>
        <p:blipFill>
          <a:blip r:embed="rId9"/>
          <a:srcRect/>
          <a:stretch/>
        </p:blipFill>
        <p:spPr>
          <a:xfrm>
            <a:off x="4959975" y="3039482"/>
            <a:ext cx="1107447" cy="1131381"/>
          </a:xfrm>
          <a:prstGeom prst="rect">
            <a:avLst/>
          </a:prstGeom>
          <a:ln>
            <a:solidFill>
              <a:schemeClr val="bg1"/>
            </a:solidFill>
          </a:ln>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0713E438-4131-4685-2057-8FADA334B70E}"/>
              </a:ext>
            </a:extLst>
          </p:cNvPr>
          <p:cNvSpPr txBox="1"/>
          <p:nvPr/>
        </p:nvSpPr>
        <p:spPr>
          <a:xfrm>
            <a:off x="6142415" y="3040494"/>
            <a:ext cx="5284616" cy="1200329"/>
          </a:xfrm>
          <a:prstGeom prst="rect">
            <a:avLst/>
          </a:prstGeom>
          <a:noFill/>
        </p:spPr>
        <p:txBody>
          <a:bodyPr wrap="square">
            <a:spAutoFit/>
          </a:bodyPr>
          <a:lstStyle>
            <a:defPPr>
              <a:defRPr lang="en-US"/>
            </a:defPPr>
            <a:lvl1pPr>
              <a:buFont typeface="Arial" panose="020B0604020202020204" pitchFamily="34" charset="0"/>
              <a:buChar char="•"/>
              <a:defRPr sz="1200" b="0" i="0">
                <a:solidFill>
                  <a:schemeClr val="bg1"/>
                </a:solidFill>
                <a:effectLst/>
                <a:latin typeface="+mj-lt"/>
              </a:defRPr>
            </a:lvl1pPr>
          </a:lstStyle>
          <a:p>
            <a:pPr marL="171450" indent="-171450"/>
            <a:r>
              <a:rPr lang="en-GB" dirty="0"/>
              <a:t>Experienced Technical Sales Engineer with proven sales strategy development</a:t>
            </a:r>
          </a:p>
          <a:p>
            <a:pPr marL="171450" indent="-171450"/>
            <a:r>
              <a:rPr lang="en-US" altLang="en-US" dirty="0"/>
              <a:t>25+ </a:t>
            </a:r>
            <a:r>
              <a:rPr lang="en-GB" altLang="en-US" dirty="0"/>
              <a:t>experience </a:t>
            </a:r>
            <a:r>
              <a:rPr lang="en-GB" dirty="0"/>
              <a:t>in Environmental, Bio-Solids Management, Government, Parks and Recreation, Energy Services and City Administration</a:t>
            </a:r>
          </a:p>
          <a:p>
            <a:pPr marL="171450" indent="-171450"/>
            <a:r>
              <a:rPr lang="en-GB" dirty="0"/>
              <a:t>Strong customer relationship cultivation and service skills</a:t>
            </a:r>
          </a:p>
          <a:p>
            <a:pPr marL="171450" indent="-171450"/>
            <a:r>
              <a:rPr lang="en-GB" dirty="0"/>
              <a:t>BS in Civil Engineering from The Ohio State University</a:t>
            </a:r>
          </a:p>
          <a:p>
            <a:pPr marL="171450" indent="-171450"/>
            <a:r>
              <a:rPr lang="en-GB" dirty="0"/>
              <a:t>US Navy Veteran</a:t>
            </a:r>
          </a:p>
        </p:txBody>
      </p:sp>
      <p:pic>
        <p:nvPicPr>
          <p:cNvPr id="26" name="Picture 25">
            <a:extLst>
              <a:ext uri="{FF2B5EF4-FFF2-40B4-BE49-F238E27FC236}">
                <a16:creationId xmlns:a16="http://schemas.microsoft.com/office/drawing/2014/main" id="{45F345F1-F98B-EB23-5C5D-E9606379FBD4}"/>
              </a:ext>
            </a:extLst>
          </p:cNvPr>
          <p:cNvPicPr>
            <a:picLocks noChangeAspect="1"/>
          </p:cNvPicPr>
          <p:nvPr/>
        </p:nvPicPr>
        <p:blipFill>
          <a:blip r:embed="rId10"/>
          <a:srcRect/>
          <a:stretch/>
        </p:blipFill>
        <p:spPr>
          <a:xfrm>
            <a:off x="4959976" y="1043195"/>
            <a:ext cx="1107447" cy="1136896"/>
          </a:xfrm>
          <a:prstGeom prst="rect">
            <a:avLst/>
          </a:prstGeom>
          <a:ln w="15875">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1064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2000">
                <a:schemeClr val="accent6"/>
              </a:gs>
              <a:gs pos="100000">
                <a:schemeClr val="accent6">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03D8DD5E-9CE7-5A58-0905-9FE8914A315B}"/>
              </a:ext>
            </a:extLst>
          </p:cNvPr>
          <p:cNvSpPr/>
          <p:nvPr/>
        </p:nvSpPr>
        <p:spPr>
          <a:xfrm>
            <a:off x="-35" y="-125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45" y="134468"/>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40" y="211221"/>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11" name="TextBox 10">
            <a:extLst>
              <a:ext uri="{FF2B5EF4-FFF2-40B4-BE49-F238E27FC236}">
                <a16:creationId xmlns:a16="http://schemas.microsoft.com/office/drawing/2014/main" id="{913E4820-CC6E-FE86-E744-BD388D5A70D9}"/>
              </a:ext>
            </a:extLst>
          </p:cNvPr>
          <p:cNvSpPr txBox="1"/>
          <p:nvPr/>
        </p:nvSpPr>
        <p:spPr>
          <a:xfrm>
            <a:off x="3140661" y="2719760"/>
            <a:ext cx="5910607" cy="1200329"/>
          </a:xfrm>
          <a:prstGeom prst="rect">
            <a:avLst/>
          </a:prstGeom>
          <a:noFill/>
        </p:spPr>
        <p:txBody>
          <a:bodyPr wrap="square" rtlCol="0">
            <a:spAutoFit/>
          </a:bodyPr>
          <a:lstStyle/>
          <a:p>
            <a:pPr marR="0" algn="ctr">
              <a:spcBef>
                <a:spcPts val="0"/>
              </a:spcBef>
              <a:spcAft>
                <a:spcPts val="0"/>
              </a:spcAft>
            </a:pPr>
            <a:r>
              <a:rPr lang="en-US" sz="7200" b="1" dirty="0">
                <a:solidFill>
                  <a:schemeClr val="bg1"/>
                </a:solidFill>
                <a:latin typeface="Poppins" panose="00000500000000000000" pitchFamily="2" charset="0"/>
                <a:ea typeface="Aptos" panose="020B0004020202020204" pitchFamily="34" charset="0"/>
              </a:rPr>
              <a:t>PROJECTS</a:t>
            </a:r>
            <a:endParaRPr lang="en-US" dirty="0">
              <a:solidFill>
                <a:schemeClr val="bg1"/>
              </a:solidFill>
            </a:endParaRPr>
          </a:p>
        </p:txBody>
      </p:sp>
    </p:spTree>
    <p:extLst>
      <p:ext uri="{BB962C8B-B14F-4D97-AF65-F5344CB8AC3E}">
        <p14:creationId xmlns:p14="http://schemas.microsoft.com/office/powerpoint/2010/main" val="1875190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5000">
                <a:schemeClr val="accent6"/>
              </a:gs>
              <a:gs pos="100000">
                <a:srgbClr val="3D761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2">
            <a:alphaModFix amt="14000"/>
            <a:extLst>
              <a:ext uri="{28A0092B-C50C-407E-A947-70E740481C1C}">
                <a14:useLocalDpi xmlns:a14="http://schemas.microsoft.com/office/drawing/2010/main"/>
              </a:ext>
            </a:extLst>
          </a:blip>
          <a:stretch>
            <a:fillRect/>
          </a:stretch>
        </p:blipFill>
        <p:spPr>
          <a:xfrm>
            <a:off x="1433566" y="5669999"/>
            <a:ext cx="6184960" cy="4486822"/>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876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45" y="115807"/>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40" y="192560"/>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cxnSp>
        <p:nvCxnSpPr>
          <p:cNvPr id="44" name="Straight Connector 26">
            <a:extLst>
              <a:ext uri="{FF2B5EF4-FFF2-40B4-BE49-F238E27FC236}">
                <a16:creationId xmlns:a16="http://schemas.microsoft.com/office/drawing/2014/main" id="{D1963269-B674-BD7A-C1F5-A87C7A6ED6CD}"/>
              </a:ext>
            </a:extLst>
          </p:cNvPr>
          <p:cNvCxnSpPr>
            <a:cxnSpLocks/>
          </p:cNvCxnSpPr>
          <p:nvPr/>
        </p:nvCxnSpPr>
        <p:spPr>
          <a:xfrm flipH="1">
            <a:off x="-951758" y="-1627090"/>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uadroTexto 3">
            <a:extLst>
              <a:ext uri="{FF2B5EF4-FFF2-40B4-BE49-F238E27FC236}">
                <a16:creationId xmlns:a16="http://schemas.microsoft.com/office/drawing/2014/main" id="{75CA22B8-6AAC-1ABA-70C0-F094B46B6F08}"/>
              </a:ext>
            </a:extLst>
          </p:cNvPr>
          <p:cNvSpPr txBox="1"/>
          <p:nvPr/>
        </p:nvSpPr>
        <p:spPr>
          <a:xfrm>
            <a:off x="6351620" y="1626045"/>
            <a:ext cx="5302745" cy="253915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buFont typeface="Arial" panose="020B0604020202020204" pitchFamily="34" charset="0"/>
              <a:buChar char="•"/>
            </a:pPr>
            <a:r>
              <a:rPr lang="en-GB" sz="1500" dirty="0">
                <a:solidFill>
                  <a:schemeClr val="bg1"/>
                </a:solidFill>
                <a:effectLst/>
                <a:latin typeface="Lato Light" panose="020F0302020204030203" pitchFamily="34" charset="77"/>
              </a:rPr>
              <a:t> </a:t>
            </a:r>
            <a:r>
              <a:rPr lang="en-GB" sz="1600" b="1" dirty="0">
                <a:solidFill>
                  <a:schemeClr val="bg1"/>
                </a:solidFill>
                <a:effectLst/>
                <a:latin typeface="Lato Light" panose="020F0302020204030203" pitchFamily="34" charset="77"/>
              </a:rPr>
              <a:t>Emergency Sediment Relocation Project</a:t>
            </a:r>
          </a:p>
          <a:p>
            <a:pPr algn="l">
              <a:buFont typeface="Arial" panose="020B0604020202020204" pitchFamily="34" charset="0"/>
              <a:buChar char="•"/>
            </a:pPr>
            <a:endParaRPr lang="en-GB" sz="1600" b="1" dirty="0">
              <a:solidFill>
                <a:schemeClr val="bg1"/>
              </a:solidFill>
              <a:effectLst/>
              <a:latin typeface="Lato Light" panose="020F0302020204030203" pitchFamily="34" charset="77"/>
            </a:endParaRPr>
          </a:p>
          <a:p>
            <a:pPr algn="l">
              <a:buFont typeface="Arial" panose="020B0604020202020204" pitchFamily="34" charset="0"/>
              <a:buChar char="•"/>
            </a:pPr>
            <a:r>
              <a:rPr lang="en-GB" sz="1600" b="1" dirty="0">
                <a:solidFill>
                  <a:schemeClr val="bg1"/>
                </a:solidFill>
                <a:latin typeface="Lato Light" panose="020F0302020204030203" pitchFamily="34" charset="77"/>
              </a:rPr>
              <a:t> Could not use mechanical equipment due to sinking</a:t>
            </a:r>
          </a:p>
          <a:p>
            <a:pPr algn="l">
              <a:buFont typeface="Arial" panose="020B0604020202020204" pitchFamily="34" charset="0"/>
              <a:buChar char="•"/>
            </a:pPr>
            <a:endParaRPr lang="en-GB" sz="1600" b="1" dirty="0">
              <a:solidFill>
                <a:schemeClr val="bg1"/>
              </a:solidFill>
              <a:latin typeface="Lato Light" panose="020F0302020204030203" pitchFamily="34" charset="77"/>
            </a:endParaRPr>
          </a:p>
          <a:p>
            <a:pPr algn="l">
              <a:buFont typeface="Arial" panose="020B0604020202020204" pitchFamily="34" charset="0"/>
              <a:buChar char="•"/>
            </a:pPr>
            <a:r>
              <a:rPr lang="en-GB" sz="1600" b="1" dirty="0">
                <a:solidFill>
                  <a:schemeClr val="bg1"/>
                </a:solidFill>
                <a:latin typeface="Lato Light" panose="020F0302020204030203" pitchFamily="34" charset="77"/>
              </a:rPr>
              <a:t>Used baffle curtain to create a cofferdam for spoils relocation area</a:t>
            </a:r>
            <a:endParaRPr lang="en-GB" sz="1600" b="1" dirty="0">
              <a:solidFill>
                <a:schemeClr val="bg1"/>
              </a:solidFill>
              <a:effectLst/>
              <a:latin typeface="Lato Light" panose="020F0302020204030203" pitchFamily="34" charset="77"/>
            </a:endParaRPr>
          </a:p>
          <a:p>
            <a:pPr algn="l">
              <a:buFont typeface="Arial" panose="020B0604020202020204" pitchFamily="34" charset="0"/>
              <a:buChar char="•"/>
            </a:pPr>
            <a:endParaRPr lang="en-GB" sz="1600" b="1" dirty="0">
              <a:solidFill>
                <a:schemeClr val="bg1"/>
              </a:solidFill>
              <a:effectLst/>
              <a:latin typeface="Lato Light" panose="020F0302020204030203" pitchFamily="34" charset="77"/>
            </a:endParaRPr>
          </a:p>
          <a:p>
            <a:pPr algn="l">
              <a:buFont typeface="Arial" panose="020B0604020202020204" pitchFamily="34" charset="0"/>
              <a:buChar char="•"/>
            </a:pPr>
            <a:r>
              <a:rPr lang="en-GB" sz="1600" b="1" dirty="0">
                <a:solidFill>
                  <a:schemeClr val="bg1"/>
                </a:solidFill>
                <a:effectLst/>
                <a:latin typeface="Lato Light" panose="020F0302020204030203" pitchFamily="34" charset="77"/>
              </a:rPr>
              <a:t> 3 days onsite.  Provided a relief area 5ft below the intake with a 70 ft radius.</a:t>
            </a:r>
          </a:p>
          <a:p>
            <a:pPr algn="l">
              <a:buFont typeface="Arial" panose="020B0604020202020204" pitchFamily="34" charset="0"/>
              <a:buChar char="•"/>
            </a:pPr>
            <a:endParaRPr lang="en-GB" sz="1500" dirty="0">
              <a:solidFill>
                <a:schemeClr val="bg1"/>
              </a:solidFill>
              <a:latin typeface="Lato Light" panose="020F0302020204030203" pitchFamily="34" charset="77"/>
            </a:endParaRPr>
          </a:p>
        </p:txBody>
      </p:sp>
      <p:sp>
        <p:nvSpPr>
          <p:cNvPr id="3" name="Title 2">
            <a:extLst>
              <a:ext uri="{FF2B5EF4-FFF2-40B4-BE49-F238E27FC236}">
                <a16:creationId xmlns:a16="http://schemas.microsoft.com/office/drawing/2014/main" id="{9BED3F2E-1242-C12D-BCBA-565EFB91D55B}"/>
              </a:ext>
            </a:extLst>
          </p:cNvPr>
          <p:cNvSpPr txBox="1">
            <a:spLocks/>
          </p:cNvSpPr>
          <p:nvPr/>
        </p:nvSpPr>
        <p:spPr>
          <a:xfrm>
            <a:off x="658078" y="759961"/>
            <a:ext cx="10884309" cy="6529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solidFill>
                  <a:schemeClr val="bg1"/>
                </a:solidFill>
                <a:latin typeface="Lato Black" panose="020F0502020204030203" pitchFamily="34" charset="77"/>
              </a:rPr>
              <a:t>Ohio State University Golf Club</a:t>
            </a:r>
          </a:p>
        </p:txBody>
      </p:sp>
      <p:pic>
        <p:nvPicPr>
          <p:cNvPr id="12" name="Imagen 11">
            <a:extLst>
              <a:ext uri="{FF2B5EF4-FFF2-40B4-BE49-F238E27FC236}">
                <a16:creationId xmlns:a16="http://schemas.microsoft.com/office/drawing/2014/main" id="{9E81BE0B-3517-947A-BBF8-8F832E9D3832}"/>
              </a:ext>
            </a:extLst>
          </p:cNvPr>
          <p:cNvPicPr>
            <a:picLocks noChangeAspect="1"/>
          </p:cNvPicPr>
          <p:nvPr/>
        </p:nvPicPr>
        <p:blipFill>
          <a:blip r:embed="rId2">
            <a:alphaModFix amt="14000"/>
            <a:extLst>
              <a:ext uri="{28A0092B-C50C-407E-A947-70E740481C1C}">
                <a14:useLocalDpi xmlns:a14="http://schemas.microsoft.com/office/drawing/2010/main"/>
              </a:ext>
            </a:extLst>
          </a:blip>
          <a:stretch>
            <a:fillRect/>
          </a:stretch>
        </p:blipFill>
        <p:spPr>
          <a:xfrm>
            <a:off x="-2434402" y="1185589"/>
            <a:ext cx="6184960" cy="4486822"/>
          </a:xfrm>
          <a:prstGeom prst="rect">
            <a:avLst/>
          </a:prstGeom>
          <a:effectLst>
            <a:outerShdw sx="1000" sy="1000" algn="ctr" rotWithShape="0">
              <a:srgbClr val="000000"/>
            </a:outerShdw>
          </a:effectLst>
        </p:spPr>
      </p:pic>
      <p:pic>
        <p:nvPicPr>
          <p:cNvPr id="17" name="Imagen 16">
            <a:extLst>
              <a:ext uri="{FF2B5EF4-FFF2-40B4-BE49-F238E27FC236}">
                <a16:creationId xmlns:a16="http://schemas.microsoft.com/office/drawing/2014/main" id="{A8C319DF-78D4-79EE-2A00-27D0211B707F}"/>
              </a:ext>
            </a:extLst>
          </p:cNvPr>
          <p:cNvPicPr>
            <a:picLocks noChangeAspect="1"/>
          </p:cNvPicPr>
          <p:nvPr/>
        </p:nvPicPr>
        <p:blipFill>
          <a:blip r:embed="rId5">
            <a:alphaModFix amt="80000"/>
          </a:blip>
          <a:stretch>
            <a:fillRect/>
          </a:stretch>
        </p:blipFill>
        <p:spPr>
          <a:xfrm>
            <a:off x="8867514" y="3654324"/>
            <a:ext cx="4891982" cy="5276028"/>
          </a:xfrm>
          <a:prstGeom prst="rect">
            <a:avLst/>
          </a:prstGeom>
        </p:spPr>
      </p:pic>
      <p:pic>
        <p:nvPicPr>
          <p:cNvPr id="11" name="Picture 10" descr="A logo of a golf club&#10;&#10;Description automatically generated">
            <a:extLst>
              <a:ext uri="{FF2B5EF4-FFF2-40B4-BE49-F238E27FC236}">
                <a16:creationId xmlns:a16="http://schemas.microsoft.com/office/drawing/2014/main" id="{755A6324-4884-A595-29B8-356D65E5319A}"/>
              </a:ext>
            </a:extLst>
          </p:cNvPr>
          <p:cNvPicPr>
            <a:picLocks noChangeAspect="1"/>
          </p:cNvPicPr>
          <p:nvPr/>
        </p:nvPicPr>
        <p:blipFill>
          <a:blip r:embed="rId6"/>
          <a:stretch>
            <a:fillRect/>
          </a:stretch>
        </p:blipFill>
        <p:spPr>
          <a:xfrm>
            <a:off x="10695709" y="626229"/>
            <a:ext cx="1171467" cy="1184097"/>
          </a:xfrm>
          <a:prstGeom prst="rect">
            <a:avLst/>
          </a:prstGeom>
        </p:spPr>
      </p:pic>
      <p:pic>
        <p:nvPicPr>
          <p:cNvPr id="14" name="Picture 13" descr="A yellow boat on water&#10;&#10;Description automatically generated">
            <a:extLst>
              <a:ext uri="{FF2B5EF4-FFF2-40B4-BE49-F238E27FC236}">
                <a16:creationId xmlns:a16="http://schemas.microsoft.com/office/drawing/2014/main" id="{A4B2049D-0276-AAE9-C9AE-B02BD8A38838}"/>
              </a:ext>
            </a:extLst>
          </p:cNvPr>
          <p:cNvPicPr>
            <a:picLocks noChangeAspect="1"/>
          </p:cNvPicPr>
          <p:nvPr/>
        </p:nvPicPr>
        <p:blipFill>
          <a:blip r:embed="rId7"/>
          <a:stretch>
            <a:fillRect/>
          </a:stretch>
        </p:blipFill>
        <p:spPr>
          <a:xfrm>
            <a:off x="5870508" y="4031853"/>
            <a:ext cx="4182385" cy="2355019"/>
          </a:xfrm>
          <a:prstGeom prst="rect">
            <a:avLst/>
          </a:prstGeom>
        </p:spPr>
      </p:pic>
      <p:pic>
        <p:nvPicPr>
          <p:cNvPr id="18" name="Picture 17" descr="A muddy field with trees and blue sky&#10;&#10;Description automatically generated">
            <a:extLst>
              <a:ext uri="{FF2B5EF4-FFF2-40B4-BE49-F238E27FC236}">
                <a16:creationId xmlns:a16="http://schemas.microsoft.com/office/drawing/2014/main" id="{F0FB9E69-AA40-9B64-4BC6-793B427A508B}"/>
              </a:ext>
            </a:extLst>
          </p:cNvPr>
          <p:cNvPicPr>
            <a:picLocks noChangeAspect="1"/>
          </p:cNvPicPr>
          <p:nvPr/>
        </p:nvPicPr>
        <p:blipFill>
          <a:blip r:embed="rId8"/>
          <a:stretch>
            <a:fillRect/>
          </a:stretch>
        </p:blipFill>
        <p:spPr>
          <a:xfrm>
            <a:off x="184578" y="1393569"/>
            <a:ext cx="5982429" cy="4486822"/>
          </a:xfrm>
          <a:prstGeom prst="rect">
            <a:avLst/>
          </a:prstGeom>
        </p:spPr>
      </p:pic>
    </p:spTree>
    <p:extLst>
      <p:ext uri="{BB962C8B-B14F-4D97-AF65-F5344CB8AC3E}">
        <p14:creationId xmlns:p14="http://schemas.microsoft.com/office/powerpoint/2010/main" val="141535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5000">
                <a:schemeClr val="accent6"/>
              </a:gs>
              <a:gs pos="100000">
                <a:srgbClr val="3D761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2">
            <a:alphaModFix amt="14000"/>
            <a:extLst>
              <a:ext uri="{28A0092B-C50C-407E-A947-70E740481C1C}">
                <a14:useLocalDpi xmlns:a14="http://schemas.microsoft.com/office/drawing/2010/main"/>
              </a:ext>
            </a:extLst>
          </a:blip>
          <a:stretch>
            <a:fillRect/>
          </a:stretch>
        </p:blipFill>
        <p:spPr>
          <a:xfrm>
            <a:off x="1433566" y="5669999"/>
            <a:ext cx="6184960" cy="4486822"/>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876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45" y="115807"/>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40" y="192560"/>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cxnSp>
        <p:nvCxnSpPr>
          <p:cNvPr id="44" name="Straight Connector 26">
            <a:extLst>
              <a:ext uri="{FF2B5EF4-FFF2-40B4-BE49-F238E27FC236}">
                <a16:creationId xmlns:a16="http://schemas.microsoft.com/office/drawing/2014/main" id="{D1963269-B674-BD7A-C1F5-A87C7A6ED6CD}"/>
              </a:ext>
            </a:extLst>
          </p:cNvPr>
          <p:cNvCxnSpPr>
            <a:cxnSpLocks/>
          </p:cNvCxnSpPr>
          <p:nvPr/>
        </p:nvCxnSpPr>
        <p:spPr>
          <a:xfrm flipH="1">
            <a:off x="-951758" y="-1627090"/>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uadroTexto 3">
            <a:extLst>
              <a:ext uri="{FF2B5EF4-FFF2-40B4-BE49-F238E27FC236}">
                <a16:creationId xmlns:a16="http://schemas.microsoft.com/office/drawing/2014/main" id="{75CA22B8-6AAC-1ABA-70C0-F094B46B6F08}"/>
              </a:ext>
            </a:extLst>
          </p:cNvPr>
          <p:cNvSpPr txBox="1"/>
          <p:nvPr/>
        </p:nvSpPr>
        <p:spPr>
          <a:xfrm>
            <a:off x="6167007" y="2159189"/>
            <a:ext cx="5302745" cy="3554819"/>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buFont typeface="Arial" panose="020B0604020202020204" pitchFamily="34" charset="0"/>
              <a:buChar char="•"/>
            </a:pPr>
            <a:r>
              <a:rPr lang="en-GB" sz="1500" b="1" dirty="0">
                <a:solidFill>
                  <a:schemeClr val="bg1"/>
                </a:solidFill>
                <a:effectLst/>
                <a:latin typeface="Lato Light" panose="020F0302020204030203" pitchFamily="34" charset="77"/>
              </a:rPr>
              <a:t> Hydro-Raking</a:t>
            </a:r>
            <a:r>
              <a:rPr lang="en-GB" sz="1500" b="1" dirty="0">
                <a:solidFill>
                  <a:schemeClr val="bg1"/>
                </a:solidFill>
                <a:latin typeface="Lato Light" panose="020F0302020204030203" pitchFamily="34" charset="77"/>
              </a:rPr>
              <a:t> &amp; weed harvesting.  Homeowner projects.</a:t>
            </a:r>
            <a:endParaRPr lang="en-GB" sz="1500" b="1" dirty="0">
              <a:solidFill>
                <a:schemeClr val="bg1"/>
              </a:solidFill>
              <a:effectLst/>
              <a:latin typeface="Lato Light" panose="020F0302020204030203" pitchFamily="34" charset="77"/>
            </a:endParaRPr>
          </a:p>
          <a:p>
            <a:pPr algn="l">
              <a:buFont typeface="Arial" panose="020B0604020202020204" pitchFamily="34" charset="0"/>
              <a:buChar char="•"/>
            </a:pPr>
            <a:endParaRPr lang="en-GB" sz="1500" b="1" dirty="0">
              <a:solidFill>
                <a:schemeClr val="bg1"/>
              </a:solidFill>
              <a:effectLst/>
              <a:latin typeface="Lato Light" panose="020F0302020204030203" pitchFamily="34" charset="77"/>
            </a:endParaRPr>
          </a:p>
          <a:p>
            <a:pPr algn="l">
              <a:buFont typeface="Arial" panose="020B0604020202020204" pitchFamily="34" charset="0"/>
              <a:buChar char="•"/>
            </a:pPr>
            <a:r>
              <a:rPr lang="en-GB" sz="1500" b="1" dirty="0">
                <a:solidFill>
                  <a:schemeClr val="bg1"/>
                </a:solidFill>
                <a:latin typeface="Lato Light" panose="020F0302020204030203" pitchFamily="34" charset="77"/>
              </a:rPr>
              <a:t> One month/summer with P-Rex, Brontosaurus and Megalodon </a:t>
            </a:r>
            <a:endParaRPr lang="en-GB" sz="1500" b="1" dirty="0">
              <a:solidFill>
                <a:schemeClr val="bg1"/>
              </a:solidFill>
              <a:effectLst/>
              <a:latin typeface="Lato Light" panose="020F0302020204030203" pitchFamily="34" charset="77"/>
            </a:endParaRPr>
          </a:p>
          <a:p>
            <a:pPr algn="l">
              <a:buFont typeface="Arial" panose="020B0604020202020204" pitchFamily="34" charset="0"/>
              <a:buChar char="•"/>
            </a:pPr>
            <a:endParaRPr lang="en-GB" sz="1500" b="1" dirty="0">
              <a:solidFill>
                <a:schemeClr val="bg1"/>
              </a:solidFill>
              <a:effectLst/>
              <a:latin typeface="Lato Light" panose="020F0302020204030203" pitchFamily="34" charset="77"/>
            </a:endParaRPr>
          </a:p>
          <a:p>
            <a:pPr algn="l">
              <a:buFont typeface="Arial" panose="020B0604020202020204" pitchFamily="34" charset="0"/>
              <a:buChar char="•"/>
            </a:pPr>
            <a:r>
              <a:rPr lang="en-GB" sz="1500" b="1" dirty="0">
                <a:solidFill>
                  <a:schemeClr val="bg1"/>
                </a:solidFill>
                <a:effectLst/>
                <a:latin typeface="Lato Light" panose="020F0302020204030203" pitchFamily="34" charset="77"/>
              </a:rPr>
              <a:t> Clean organic materials that accumulate in shallower coves.</a:t>
            </a:r>
          </a:p>
          <a:p>
            <a:pPr algn="l">
              <a:buFont typeface="Arial" panose="020B0604020202020204" pitchFamily="34" charset="0"/>
              <a:buChar char="•"/>
            </a:pPr>
            <a:endParaRPr lang="en-GB" sz="1500" b="1" dirty="0">
              <a:solidFill>
                <a:schemeClr val="bg1"/>
              </a:solidFill>
              <a:latin typeface="Lato Light" panose="020F0302020204030203" pitchFamily="34" charset="77"/>
            </a:endParaRPr>
          </a:p>
          <a:p>
            <a:pPr algn="l">
              <a:buFont typeface="Arial" panose="020B0604020202020204" pitchFamily="34" charset="0"/>
              <a:buChar char="•"/>
            </a:pPr>
            <a:r>
              <a:rPr lang="en-GB" sz="1500" b="1" dirty="0">
                <a:solidFill>
                  <a:schemeClr val="bg1"/>
                </a:solidFill>
                <a:latin typeface="Lato Light" panose="020F0302020204030203" pitchFamily="34" charset="77"/>
              </a:rPr>
              <a:t> H</a:t>
            </a:r>
            <a:r>
              <a:rPr lang="en-GB" sz="1500" b="1" dirty="0">
                <a:solidFill>
                  <a:schemeClr val="bg1"/>
                </a:solidFill>
                <a:effectLst/>
                <a:latin typeface="Lato Light" panose="020F0302020204030203" pitchFamily="34" charset="77"/>
              </a:rPr>
              <a:t>arvest invasive weeds in two areas that have shallow depth</a:t>
            </a:r>
          </a:p>
          <a:p>
            <a:pPr algn="l">
              <a:buFont typeface="Arial" panose="020B0604020202020204" pitchFamily="34" charset="0"/>
              <a:buChar char="•"/>
            </a:pPr>
            <a:endParaRPr lang="en-GB" sz="1500" b="1" dirty="0">
              <a:solidFill>
                <a:schemeClr val="bg1"/>
              </a:solidFill>
              <a:latin typeface="Lato Light" panose="020F0302020204030203" pitchFamily="34" charset="77"/>
            </a:endParaRPr>
          </a:p>
          <a:p>
            <a:pPr algn="l">
              <a:buFont typeface="Arial" panose="020B0604020202020204" pitchFamily="34" charset="0"/>
              <a:buChar char="•"/>
            </a:pPr>
            <a:r>
              <a:rPr lang="en-GB" sz="1500" b="1" dirty="0">
                <a:solidFill>
                  <a:schemeClr val="bg1"/>
                </a:solidFill>
                <a:effectLst/>
                <a:latin typeface="Lato Light" panose="020F0302020204030203" pitchFamily="34" charset="77"/>
              </a:rPr>
              <a:t> Partnership with the Borough- Paragon transports all material to designated area at shoreline and city personnel haul to community dump site for composting at later date</a:t>
            </a:r>
          </a:p>
          <a:p>
            <a:pPr algn="l">
              <a:buFont typeface="Arial" panose="020B0604020202020204" pitchFamily="34" charset="0"/>
              <a:buChar char="•"/>
            </a:pPr>
            <a:endParaRPr lang="en-GB" sz="1500" b="1" dirty="0">
              <a:solidFill>
                <a:schemeClr val="bg1"/>
              </a:solidFill>
              <a:effectLst/>
              <a:latin typeface="Lato Light" panose="020F0302020204030203" pitchFamily="34" charset="77"/>
            </a:endParaRPr>
          </a:p>
          <a:p>
            <a:pPr algn="l">
              <a:buFont typeface="Arial" panose="020B0604020202020204" pitchFamily="34" charset="0"/>
              <a:buChar char="•"/>
            </a:pPr>
            <a:r>
              <a:rPr lang="en-GB" sz="1500" b="1" dirty="0">
                <a:solidFill>
                  <a:schemeClr val="bg1"/>
                </a:solidFill>
                <a:latin typeface="Lato Light" panose="020F0302020204030203" pitchFamily="34" charset="77"/>
              </a:rPr>
              <a:t>2024 work began April 1.  Birchwood Lake – 10 days producing approximately 150 CY of organic matter removed</a:t>
            </a:r>
            <a:endParaRPr lang="en-GB" sz="1500" b="1" dirty="0">
              <a:solidFill>
                <a:schemeClr val="bg1"/>
              </a:solidFill>
              <a:effectLst/>
              <a:latin typeface="Lato Light" panose="020F0302020204030203" pitchFamily="34" charset="77"/>
            </a:endParaRPr>
          </a:p>
        </p:txBody>
      </p:sp>
      <p:sp>
        <p:nvSpPr>
          <p:cNvPr id="3" name="Title 2">
            <a:extLst>
              <a:ext uri="{FF2B5EF4-FFF2-40B4-BE49-F238E27FC236}">
                <a16:creationId xmlns:a16="http://schemas.microsoft.com/office/drawing/2014/main" id="{9BED3F2E-1242-C12D-BCBA-565EFB91D55B}"/>
              </a:ext>
            </a:extLst>
          </p:cNvPr>
          <p:cNvSpPr txBox="1">
            <a:spLocks/>
          </p:cNvSpPr>
          <p:nvPr/>
        </p:nvSpPr>
        <p:spPr>
          <a:xfrm>
            <a:off x="658078" y="759961"/>
            <a:ext cx="10884309" cy="6529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solidFill>
                  <a:schemeClr val="bg1"/>
                </a:solidFill>
                <a:latin typeface="Lato Black" panose="020F0502020204030203" pitchFamily="34" charset="77"/>
              </a:rPr>
              <a:t>Mountain Lakes, NJ</a:t>
            </a:r>
          </a:p>
        </p:txBody>
      </p:sp>
      <p:pic>
        <p:nvPicPr>
          <p:cNvPr id="12" name="Imagen 11">
            <a:extLst>
              <a:ext uri="{FF2B5EF4-FFF2-40B4-BE49-F238E27FC236}">
                <a16:creationId xmlns:a16="http://schemas.microsoft.com/office/drawing/2014/main" id="{9E81BE0B-3517-947A-BBF8-8F832E9D3832}"/>
              </a:ext>
            </a:extLst>
          </p:cNvPr>
          <p:cNvPicPr>
            <a:picLocks noChangeAspect="1"/>
          </p:cNvPicPr>
          <p:nvPr/>
        </p:nvPicPr>
        <p:blipFill>
          <a:blip r:embed="rId2">
            <a:alphaModFix amt="14000"/>
            <a:extLst>
              <a:ext uri="{28A0092B-C50C-407E-A947-70E740481C1C}">
                <a14:useLocalDpi xmlns:a14="http://schemas.microsoft.com/office/drawing/2010/main"/>
              </a:ext>
            </a:extLst>
          </a:blip>
          <a:stretch>
            <a:fillRect/>
          </a:stretch>
        </p:blipFill>
        <p:spPr>
          <a:xfrm>
            <a:off x="-2434402" y="1185589"/>
            <a:ext cx="6184960" cy="4486822"/>
          </a:xfrm>
          <a:prstGeom prst="rect">
            <a:avLst/>
          </a:prstGeom>
          <a:effectLst>
            <a:outerShdw sx="1000" sy="1000" algn="ctr" rotWithShape="0">
              <a:srgbClr val="000000"/>
            </a:outerShdw>
          </a:effectLst>
        </p:spPr>
      </p:pic>
      <p:pic>
        <p:nvPicPr>
          <p:cNvPr id="16" name="Imagen 15">
            <a:extLst>
              <a:ext uri="{FF2B5EF4-FFF2-40B4-BE49-F238E27FC236}">
                <a16:creationId xmlns:a16="http://schemas.microsoft.com/office/drawing/2014/main" id="{3BE31F0F-11E0-0159-2BD3-0104C16418B2}"/>
              </a:ext>
            </a:extLst>
          </p:cNvPr>
          <p:cNvPicPr>
            <a:picLocks noChangeAspect="1"/>
          </p:cNvPicPr>
          <p:nvPr/>
        </p:nvPicPr>
        <p:blipFill>
          <a:blip r:embed="rId5"/>
          <a:srcRect/>
          <a:stretch/>
        </p:blipFill>
        <p:spPr>
          <a:xfrm>
            <a:off x="638263" y="1764367"/>
            <a:ext cx="5191071" cy="4154186"/>
          </a:xfrm>
          <a:prstGeom prst="rect">
            <a:avLst/>
          </a:prstGeom>
          <a:ln>
            <a:solidFill>
              <a:schemeClr val="bg1"/>
            </a:solidFill>
          </a:ln>
        </p:spPr>
      </p:pic>
      <p:pic>
        <p:nvPicPr>
          <p:cNvPr id="22" name="Imagen 21">
            <a:extLst>
              <a:ext uri="{FF2B5EF4-FFF2-40B4-BE49-F238E27FC236}">
                <a16:creationId xmlns:a16="http://schemas.microsoft.com/office/drawing/2014/main" id="{CA25BC9E-EBA4-5E87-8AC3-C45F915B5D3B}"/>
              </a:ext>
            </a:extLst>
          </p:cNvPr>
          <p:cNvPicPr>
            <a:picLocks noChangeAspect="1"/>
          </p:cNvPicPr>
          <p:nvPr/>
        </p:nvPicPr>
        <p:blipFill>
          <a:blip r:embed="rId6">
            <a:alphaModFix amt="80000"/>
          </a:blip>
          <a:stretch>
            <a:fillRect/>
          </a:stretch>
        </p:blipFill>
        <p:spPr>
          <a:xfrm>
            <a:off x="-2496291" y="1917251"/>
            <a:ext cx="4891982" cy="5276028"/>
          </a:xfrm>
          <a:prstGeom prst="rect">
            <a:avLst/>
          </a:prstGeom>
        </p:spPr>
      </p:pic>
    </p:spTree>
    <p:extLst>
      <p:ext uri="{BB962C8B-B14F-4D97-AF65-F5344CB8AC3E}">
        <p14:creationId xmlns:p14="http://schemas.microsoft.com/office/powerpoint/2010/main" val="3922238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1813" y="80906"/>
            <a:ext cx="12192000" cy="6868981"/>
          </a:xfrm>
          <a:prstGeom prst="rect">
            <a:avLst/>
          </a:prstGeom>
          <a:gradFill>
            <a:gsLst>
              <a:gs pos="0">
                <a:schemeClr val="accent6">
                  <a:lumMod val="60000"/>
                  <a:lumOff val="40000"/>
                </a:schemeClr>
              </a:gs>
              <a:gs pos="55000">
                <a:schemeClr val="accent6"/>
              </a:gs>
              <a:gs pos="100000">
                <a:srgbClr val="3D761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Lato" panose="020F0502020204030203" pitchFamily="34" charset="77"/>
            </a:endParaRPr>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2">
            <a:alphaModFix amt="14000"/>
            <a:extLst>
              <a:ext uri="{28A0092B-C50C-407E-A947-70E740481C1C}">
                <a14:useLocalDpi xmlns:a14="http://schemas.microsoft.com/office/drawing/2010/main"/>
              </a:ext>
            </a:extLst>
          </a:blip>
          <a:stretch>
            <a:fillRect/>
          </a:stretch>
        </p:blipFill>
        <p:spPr>
          <a:xfrm>
            <a:off x="2084703" y="5669999"/>
            <a:ext cx="6184960" cy="4486823"/>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12395" y="24601"/>
            <a:ext cx="12192000" cy="562063"/>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45" y="115809"/>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40" y="192560"/>
            <a:ext cx="1095453" cy="161371"/>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70"/>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8" y="6647926"/>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933507" y="-5121110"/>
            <a:ext cx="1022931"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1" y="10627259"/>
            <a:ext cx="4260071" cy="30777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sz="1400" dirty="0">
                <a:solidFill>
                  <a:schemeClr val="bg1"/>
                </a:solidFill>
                <a:latin typeface="Lato" panose="020F0502020204030203" pitchFamily="34" charset="77"/>
                <a:cs typeface="Arial" panose="020B0604020202020204" pitchFamily="34" charset="0"/>
              </a:rPr>
              <a:t>Increased headcount from 72 to 92</a:t>
            </a:r>
          </a:p>
        </p:txBody>
      </p:sp>
      <p:sp>
        <p:nvSpPr>
          <p:cNvPr id="2" name="CuadroTexto 3">
            <a:extLst>
              <a:ext uri="{FF2B5EF4-FFF2-40B4-BE49-F238E27FC236}">
                <a16:creationId xmlns:a16="http://schemas.microsoft.com/office/drawing/2014/main" id="{75CA22B8-6AAC-1ABA-70C0-F094B46B6F08}"/>
              </a:ext>
            </a:extLst>
          </p:cNvPr>
          <p:cNvSpPr txBox="1"/>
          <p:nvPr/>
        </p:nvSpPr>
        <p:spPr>
          <a:xfrm>
            <a:off x="5306809" y="1975015"/>
            <a:ext cx="6453393" cy="292387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buFont typeface="Arial" panose="020B0604020202020204" pitchFamily="34" charset="0"/>
              <a:buChar char="•"/>
            </a:pPr>
            <a:r>
              <a:rPr lang="en-GB" sz="1400" b="1" dirty="0">
                <a:solidFill>
                  <a:schemeClr val="bg1"/>
                </a:solidFill>
                <a:latin typeface="Poppins" panose="00000500000000000000" pitchFamily="2" charset="0"/>
                <a:cs typeface="Poppins" panose="00000500000000000000" pitchFamily="2" charset="0"/>
              </a:rPr>
              <a:t>Customer had boat lifts that had accumulated several feet of muck</a:t>
            </a:r>
          </a:p>
          <a:p>
            <a:pPr algn="l">
              <a:buFont typeface="Arial" panose="020B0604020202020204" pitchFamily="34" charset="0"/>
              <a:buChar char="•"/>
            </a:pPr>
            <a:endParaRPr lang="en-GB" sz="1400" b="1" dirty="0">
              <a:solidFill>
                <a:schemeClr val="bg1"/>
              </a:solidFill>
              <a:latin typeface="Poppins" panose="00000500000000000000" pitchFamily="2" charset="0"/>
              <a:cs typeface="Poppins" panose="00000500000000000000" pitchFamily="2" charset="0"/>
            </a:endParaRPr>
          </a:p>
          <a:p>
            <a:pPr algn="l">
              <a:buFont typeface="Arial" panose="020B0604020202020204" pitchFamily="34" charset="0"/>
              <a:buChar char="•"/>
            </a:pPr>
            <a:r>
              <a:rPr lang="en-GB" sz="1400" b="1" dirty="0">
                <a:solidFill>
                  <a:schemeClr val="bg1"/>
                </a:solidFill>
                <a:latin typeface="Poppins" panose="00000500000000000000" pitchFamily="2" charset="0"/>
                <a:cs typeface="Poppins" panose="00000500000000000000" pitchFamily="2" charset="0"/>
              </a:rPr>
              <a:t>Live well project adjacent to Lake MI with an active salmon run during the spawn.  Curtailed hours of operation to avoid the spawn.</a:t>
            </a:r>
          </a:p>
          <a:p>
            <a:pPr algn="l"/>
            <a:endParaRPr lang="en-GB" sz="1400" b="1" dirty="0">
              <a:solidFill>
                <a:schemeClr val="bg1"/>
              </a:solidFill>
              <a:latin typeface="Poppins" panose="00000500000000000000" pitchFamily="2" charset="0"/>
              <a:cs typeface="Poppins" panose="00000500000000000000" pitchFamily="2" charset="0"/>
            </a:endParaRPr>
          </a:p>
          <a:p>
            <a:pPr algn="l">
              <a:buFont typeface="Arial" panose="020B0604020202020204" pitchFamily="34" charset="0"/>
              <a:buChar char="•"/>
            </a:pPr>
            <a:r>
              <a:rPr lang="en-GB" sz="1400" b="1" dirty="0">
                <a:solidFill>
                  <a:schemeClr val="bg1"/>
                </a:solidFill>
                <a:latin typeface="Poppins" panose="00000500000000000000" pitchFamily="2" charset="0"/>
                <a:cs typeface="Poppins" panose="00000500000000000000" pitchFamily="2" charset="0"/>
              </a:rPr>
              <a:t>Paragon used the P-Rex with dredge pump to hydraulicly removed muck and return slips to as built surface levels.</a:t>
            </a:r>
          </a:p>
          <a:p>
            <a:pPr algn="l">
              <a:buFont typeface="Arial" panose="020B0604020202020204" pitchFamily="34" charset="0"/>
              <a:buChar char="•"/>
            </a:pPr>
            <a:endParaRPr lang="en-GB" sz="1400" b="1" dirty="0">
              <a:solidFill>
                <a:schemeClr val="bg1"/>
              </a:solidFill>
              <a:latin typeface="Poppins" panose="00000500000000000000" pitchFamily="2" charset="0"/>
              <a:cs typeface="Poppins" panose="00000500000000000000" pitchFamily="2" charset="0"/>
            </a:endParaRPr>
          </a:p>
          <a:p>
            <a:pPr algn="l">
              <a:buFont typeface="Arial" panose="020B0604020202020204" pitchFamily="34" charset="0"/>
              <a:buChar char="•"/>
            </a:pPr>
            <a:r>
              <a:rPr lang="en-GB" sz="1400" b="1" dirty="0">
                <a:solidFill>
                  <a:schemeClr val="bg1"/>
                </a:solidFill>
                <a:latin typeface="Poppins" panose="00000500000000000000" pitchFamily="2" charset="0"/>
                <a:cs typeface="Poppins" panose="00000500000000000000" pitchFamily="2" charset="0"/>
              </a:rPr>
              <a:t>Paragon cleaned the liquid and removed solids via a centrifuge, down to below 5 microns in particle size.</a:t>
            </a:r>
          </a:p>
          <a:p>
            <a:pPr algn="l">
              <a:buFont typeface="Arial" panose="020B0604020202020204" pitchFamily="34" charset="0"/>
              <a:buChar char="•"/>
            </a:pPr>
            <a:endParaRPr lang="en-GB" sz="1400" b="1" dirty="0">
              <a:solidFill>
                <a:schemeClr val="bg1"/>
              </a:solidFill>
              <a:latin typeface="Poppins" panose="00000500000000000000" pitchFamily="2" charset="0"/>
              <a:cs typeface="Poppins" panose="00000500000000000000" pitchFamily="2" charset="0"/>
            </a:endParaRPr>
          </a:p>
          <a:p>
            <a:pPr algn="l">
              <a:buFont typeface="Arial" panose="020B0604020202020204" pitchFamily="34" charset="0"/>
              <a:buChar char="•"/>
            </a:pPr>
            <a:r>
              <a:rPr lang="en-GB" sz="1400" b="1" dirty="0">
                <a:solidFill>
                  <a:schemeClr val="bg1"/>
                </a:solidFill>
                <a:latin typeface="Poppins" panose="00000500000000000000" pitchFamily="2" charset="0"/>
                <a:cs typeface="Poppins" panose="00000500000000000000" pitchFamily="2" charset="0"/>
              </a:rPr>
              <a:t>The centrifuged solids were dry enough for roll-off box disposal.</a:t>
            </a:r>
          </a:p>
          <a:p>
            <a:pPr algn="l"/>
            <a:endParaRPr lang="en-GB" sz="1600" dirty="0">
              <a:solidFill>
                <a:schemeClr val="bg1"/>
              </a:solidFill>
              <a:latin typeface="Lato Light" panose="020F0302020204030203" pitchFamily="34" charset="77"/>
            </a:endParaRPr>
          </a:p>
        </p:txBody>
      </p:sp>
      <p:sp>
        <p:nvSpPr>
          <p:cNvPr id="3" name="Title 2">
            <a:extLst>
              <a:ext uri="{FF2B5EF4-FFF2-40B4-BE49-F238E27FC236}">
                <a16:creationId xmlns:a16="http://schemas.microsoft.com/office/drawing/2014/main" id="{9BED3F2E-1242-C12D-BCBA-565EFB91D55B}"/>
              </a:ext>
            </a:extLst>
          </p:cNvPr>
          <p:cNvSpPr txBox="1">
            <a:spLocks/>
          </p:cNvSpPr>
          <p:nvPr/>
        </p:nvSpPr>
        <p:spPr>
          <a:xfrm>
            <a:off x="4124954" y="753521"/>
            <a:ext cx="3942096" cy="607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solidFill>
                  <a:schemeClr val="bg1"/>
                </a:solidFill>
                <a:latin typeface="Lato Black" panose="020F0502020204030203" pitchFamily="34" charset="77"/>
              </a:rPr>
              <a:t>Michigan City Marina</a:t>
            </a:r>
          </a:p>
        </p:txBody>
      </p:sp>
      <p:pic>
        <p:nvPicPr>
          <p:cNvPr id="12" name="Imagen 11">
            <a:extLst>
              <a:ext uri="{FF2B5EF4-FFF2-40B4-BE49-F238E27FC236}">
                <a16:creationId xmlns:a16="http://schemas.microsoft.com/office/drawing/2014/main" id="{9E81BE0B-3517-947A-BBF8-8F832E9D3832}"/>
              </a:ext>
            </a:extLst>
          </p:cNvPr>
          <p:cNvPicPr>
            <a:picLocks noChangeAspect="1"/>
          </p:cNvPicPr>
          <p:nvPr/>
        </p:nvPicPr>
        <p:blipFill>
          <a:blip r:embed="rId2">
            <a:alphaModFix amt="14000"/>
            <a:extLst>
              <a:ext uri="{28A0092B-C50C-407E-A947-70E740481C1C}">
                <a14:useLocalDpi xmlns:a14="http://schemas.microsoft.com/office/drawing/2010/main"/>
              </a:ext>
            </a:extLst>
          </a:blip>
          <a:stretch>
            <a:fillRect/>
          </a:stretch>
        </p:blipFill>
        <p:spPr>
          <a:xfrm>
            <a:off x="-2434403" y="1185590"/>
            <a:ext cx="6184960" cy="4486823"/>
          </a:xfrm>
          <a:prstGeom prst="rect">
            <a:avLst/>
          </a:prstGeom>
          <a:effectLst>
            <a:outerShdw sx="1000" sy="1000" algn="ctr" rotWithShape="0">
              <a:srgbClr val="000000"/>
            </a:outerShdw>
          </a:effectLst>
        </p:spPr>
      </p:pic>
      <p:pic>
        <p:nvPicPr>
          <p:cNvPr id="17" name="Imagen 16">
            <a:extLst>
              <a:ext uri="{FF2B5EF4-FFF2-40B4-BE49-F238E27FC236}">
                <a16:creationId xmlns:a16="http://schemas.microsoft.com/office/drawing/2014/main" id="{A8C319DF-78D4-79EE-2A00-27D0211B707F}"/>
              </a:ext>
            </a:extLst>
          </p:cNvPr>
          <p:cNvPicPr>
            <a:picLocks noChangeAspect="1"/>
          </p:cNvPicPr>
          <p:nvPr/>
        </p:nvPicPr>
        <p:blipFill>
          <a:blip r:embed="rId5"/>
          <a:stretch>
            <a:fillRect/>
          </a:stretch>
        </p:blipFill>
        <p:spPr>
          <a:xfrm>
            <a:off x="7256430" y="1049741"/>
            <a:ext cx="4891983" cy="5276028"/>
          </a:xfrm>
          <a:prstGeom prst="rect">
            <a:avLst/>
          </a:prstGeom>
          <a:noFill/>
        </p:spPr>
      </p:pic>
      <p:pic>
        <p:nvPicPr>
          <p:cNvPr id="22" name="Imagen 21">
            <a:extLst>
              <a:ext uri="{FF2B5EF4-FFF2-40B4-BE49-F238E27FC236}">
                <a16:creationId xmlns:a16="http://schemas.microsoft.com/office/drawing/2014/main" id="{CA25BC9E-EBA4-5E87-8AC3-C45F915B5D3B}"/>
              </a:ext>
            </a:extLst>
          </p:cNvPr>
          <p:cNvPicPr>
            <a:picLocks noChangeAspect="1"/>
          </p:cNvPicPr>
          <p:nvPr/>
        </p:nvPicPr>
        <p:blipFill>
          <a:blip r:embed="rId5">
            <a:alphaModFix amt="80000"/>
          </a:blip>
          <a:stretch>
            <a:fillRect/>
          </a:stretch>
        </p:blipFill>
        <p:spPr>
          <a:xfrm>
            <a:off x="-2496292" y="1917251"/>
            <a:ext cx="4891983" cy="5276028"/>
          </a:xfrm>
          <a:prstGeom prst="rect">
            <a:avLst/>
          </a:prstGeom>
        </p:spPr>
      </p:pic>
      <p:sp>
        <p:nvSpPr>
          <p:cNvPr id="6" name="Rectángulo redondeado 5">
            <a:extLst>
              <a:ext uri="{FF2B5EF4-FFF2-40B4-BE49-F238E27FC236}">
                <a16:creationId xmlns:a16="http://schemas.microsoft.com/office/drawing/2014/main" id="{74AE955B-66BF-F889-883B-EF7D8A6A07D7}"/>
              </a:ext>
            </a:extLst>
          </p:cNvPr>
          <p:cNvSpPr/>
          <p:nvPr/>
        </p:nvSpPr>
        <p:spPr>
          <a:xfrm>
            <a:off x="431800" y="1521702"/>
            <a:ext cx="11455400" cy="4296209"/>
          </a:xfrm>
          <a:prstGeom prst="roundRect">
            <a:avLst>
              <a:gd name="adj" fmla="val 4151"/>
            </a:avLst>
          </a:prstGeom>
          <a:noFill/>
          <a:ln w="9525">
            <a:solidFill>
              <a:schemeClr val="bg1">
                <a:alpha val="74533"/>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p>
        </p:txBody>
      </p:sp>
      <p:pic>
        <p:nvPicPr>
          <p:cNvPr id="13" name="Picture 12" descr="Aerial view of a marina&#10;&#10;Description automatically generated">
            <a:extLst>
              <a:ext uri="{FF2B5EF4-FFF2-40B4-BE49-F238E27FC236}">
                <a16:creationId xmlns:a16="http://schemas.microsoft.com/office/drawing/2014/main" id="{29C53F33-608C-970E-2D4B-5009A0FCD0D1}"/>
              </a:ext>
            </a:extLst>
          </p:cNvPr>
          <p:cNvPicPr>
            <a:picLocks noChangeAspect="1"/>
          </p:cNvPicPr>
          <p:nvPr/>
        </p:nvPicPr>
        <p:blipFill>
          <a:blip r:embed="rId6"/>
          <a:stretch>
            <a:fillRect/>
          </a:stretch>
        </p:blipFill>
        <p:spPr>
          <a:xfrm>
            <a:off x="893212" y="1559779"/>
            <a:ext cx="4042361" cy="3942165"/>
          </a:xfrm>
          <a:prstGeom prst="rect">
            <a:avLst/>
          </a:prstGeom>
        </p:spPr>
      </p:pic>
      <p:pic>
        <p:nvPicPr>
          <p:cNvPr id="16" name="Picture 15" descr="A person in a yellow boat in water&#10;&#10;Description automatically generated">
            <a:extLst>
              <a:ext uri="{FF2B5EF4-FFF2-40B4-BE49-F238E27FC236}">
                <a16:creationId xmlns:a16="http://schemas.microsoft.com/office/drawing/2014/main" id="{DAFA5703-F380-C61D-D74B-4180FC64C493}"/>
              </a:ext>
            </a:extLst>
          </p:cNvPr>
          <p:cNvPicPr>
            <a:picLocks noChangeAspect="1"/>
          </p:cNvPicPr>
          <p:nvPr/>
        </p:nvPicPr>
        <p:blipFill>
          <a:blip r:embed="rId7"/>
          <a:stretch>
            <a:fillRect/>
          </a:stretch>
        </p:blipFill>
        <p:spPr>
          <a:xfrm>
            <a:off x="6062789" y="4987279"/>
            <a:ext cx="1663331" cy="1626980"/>
          </a:xfrm>
          <a:prstGeom prst="rect">
            <a:avLst/>
          </a:prstGeom>
        </p:spPr>
      </p:pic>
      <p:pic>
        <p:nvPicPr>
          <p:cNvPr id="19" name="Picture 18" descr="A dock with a dock and a dock with a dock and a boat&#10;&#10;Description automatically generated">
            <a:extLst>
              <a:ext uri="{FF2B5EF4-FFF2-40B4-BE49-F238E27FC236}">
                <a16:creationId xmlns:a16="http://schemas.microsoft.com/office/drawing/2014/main" id="{B0DD1CC5-74AD-9EAC-9653-D62F44D09D94}"/>
              </a:ext>
            </a:extLst>
          </p:cNvPr>
          <p:cNvPicPr>
            <a:picLocks noChangeAspect="1"/>
          </p:cNvPicPr>
          <p:nvPr/>
        </p:nvPicPr>
        <p:blipFill>
          <a:blip r:embed="rId8"/>
          <a:stretch>
            <a:fillRect/>
          </a:stretch>
        </p:blipFill>
        <p:spPr>
          <a:xfrm>
            <a:off x="8655365" y="4987281"/>
            <a:ext cx="1802496" cy="1641961"/>
          </a:xfrm>
          <a:prstGeom prst="rect">
            <a:avLst/>
          </a:prstGeom>
        </p:spPr>
      </p:pic>
    </p:spTree>
    <p:extLst>
      <p:ext uri="{BB962C8B-B14F-4D97-AF65-F5344CB8AC3E}">
        <p14:creationId xmlns:p14="http://schemas.microsoft.com/office/powerpoint/2010/main" val="3015918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5000">
                <a:schemeClr val="accent6"/>
              </a:gs>
              <a:gs pos="100000">
                <a:srgbClr val="3D761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Lato" panose="020F0502020204030203" pitchFamily="34" charset="77"/>
            </a:endParaRPr>
          </a:p>
        </p:txBody>
      </p:sp>
      <p:pic>
        <p:nvPicPr>
          <p:cNvPr id="17" name="Imagen 16">
            <a:extLst>
              <a:ext uri="{FF2B5EF4-FFF2-40B4-BE49-F238E27FC236}">
                <a16:creationId xmlns:a16="http://schemas.microsoft.com/office/drawing/2014/main" id="{A8C319DF-78D4-79EE-2A00-27D0211B707F}"/>
              </a:ext>
            </a:extLst>
          </p:cNvPr>
          <p:cNvPicPr>
            <a:picLocks noChangeAspect="1"/>
          </p:cNvPicPr>
          <p:nvPr/>
        </p:nvPicPr>
        <p:blipFill>
          <a:blip r:embed="rId3">
            <a:alphaModFix amt="80000"/>
          </a:blip>
          <a:stretch>
            <a:fillRect/>
          </a:stretch>
        </p:blipFill>
        <p:spPr>
          <a:xfrm>
            <a:off x="7256430" y="1049740"/>
            <a:ext cx="4891982" cy="5276028"/>
          </a:xfrm>
          <a:prstGeom prst="rect">
            <a:avLst/>
          </a:prstGeom>
        </p:spPr>
      </p:pic>
      <p:pic>
        <p:nvPicPr>
          <p:cNvPr id="12" name="Imagen 11">
            <a:extLst>
              <a:ext uri="{FF2B5EF4-FFF2-40B4-BE49-F238E27FC236}">
                <a16:creationId xmlns:a16="http://schemas.microsoft.com/office/drawing/2014/main" id="{9E81BE0B-3517-947A-BBF8-8F832E9D3832}"/>
              </a:ext>
            </a:extLst>
          </p:cNvPr>
          <p:cNvPicPr>
            <a:picLocks noChangeAspect="1"/>
          </p:cNvPicPr>
          <p:nvPr/>
        </p:nvPicPr>
        <p:blipFill>
          <a:blip r:embed="rId4">
            <a:alphaModFix amt="14000"/>
            <a:extLst>
              <a:ext uri="{28A0092B-C50C-407E-A947-70E740481C1C}">
                <a14:useLocalDpi xmlns:a14="http://schemas.microsoft.com/office/drawing/2010/main"/>
              </a:ext>
            </a:extLst>
          </a:blip>
          <a:stretch>
            <a:fillRect/>
          </a:stretch>
        </p:blipFill>
        <p:spPr>
          <a:xfrm>
            <a:off x="247805" y="1868623"/>
            <a:ext cx="6184960" cy="4486822"/>
          </a:xfrm>
          <a:prstGeom prst="rect">
            <a:avLst/>
          </a:prstGeom>
          <a:effectLst>
            <a:outerShdw sx="1000" sy="1000" algn="ctr" rotWithShape="0">
              <a:srgbClr val="000000"/>
            </a:outerShdw>
          </a:effectLst>
        </p:spPr>
      </p:pic>
      <p:pic>
        <p:nvPicPr>
          <p:cNvPr id="22" name="Imagen 21">
            <a:extLst>
              <a:ext uri="{FF2B5EF4-FFF2-40B4-BE49-F238E27FC236}">
                <a16:creationId xmlns:a16="http://schemas.microsoft.com/office/drawing/2014/main" id="{CA25BC9E-EBA4-5E87-8AC3-C45F915B5D3B}"/>
              </a:ext>
            </a:extLst>
          </p:cNvPr>
          <p:cNvPicPr>
            <a:picLocks noChangeAspect="1"/>
          </p:cNvPicPr>
          <p:nvPr/>
        </p:nvPicPr>
        <p:blipFill>
          <a:blip r:embed="rId3">
            <a:alphaModFix amt="80000"/>
          </a:blip>
          <a:stretch>
            <a:fillRect/>
          </a:stretch>
        </p:blipFill>
        <p:spPr>
          <a:xfrm>
            <a:off x="-2496291" y="1917251"/>
            <a:ext cx="4891982" cy="5276028"/>
          </a:xfrm>
          <a:prstGeom prst="rect">
            <a:avLst/>
          </a:prstGeom>
        </p:spPr>
      </p:pic>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4">
            <a:alphaModFix amt="14000"/>
            <a:extLst>
              <a:ext uri="{28A0092B-C50C-407E-A947-70E740481C1C}">
                <a14:useLocalDpi xmlns:a14="http://schemas.microsoft.com/office/drawing/2010/main"/>
              </a:ext>
            </a:extLst>
          </a:blip>
          <a:stretch>
            <a:fillRect/>
          </a:stretch>
        </p:blipFill>
        <p:spPr>
          <a:xfrm>
            <a:off x="2084703" y="5669999"/>
            <a:ext cx="6184960" cy="4486822"/>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125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845" y="134468"/>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840" y="211221"/>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5">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sp>
        <p:nvSpPr>
          <p:cNvPr id="3" name="Title 2">
            <a:extLst>
              <a:ext uri="{FF2B5EF4-FFF2-40B4-BE49-F238E27FC236}">
                <a16:creationId xmlns:a16="http://schemas.microsoft.com/office/drawing/2014/main" id="{9BED3F2E-1242-C12D-BCBA-565EFB91D55B}"/>
              </a:ext>
            </a:extLst>
          </p:cNvPr>
          <p:cNvSpPr txBox="1">
            <a:spLocks/>
          </p:cNvSpPr>
          <p:nvPr/>
        </p:nvSpPr>
        <p:spPr>
          <a:xfrm>
            <a:off x="990610" y="653700"/>
            <a:ext cx="10884309" cy="6529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solidFill>
                  <a:schemeClr val="bg1"/>
                </a:solidFill>
                <a:latin typeface="Lato Black" panose="020F0502020204030203" pitchFamily="34" charset="77"/>
              </a:rPr>
              <a:t>Pennsylvania DEP AMD Wildwood Lagoon Cleanout</a:t>
            </a:r>
          </a:p>
        </p:txBody>
      </p:sp>
      <p:pic>
        <p:nvPicPr>
          <p:cNvPr id="16" name="Imagen 15">
            <a:extLst>
              <a:ext uri="{FF2B5EF4-FFF2-40B4-BE49-F238E27FC236}">
                <a16:creationId xmlns:a16="http://schemas.microsoft.com/office/drawing/2014/main" id="{3BE31F0F-11E0-0159-2BD3-0104C16418B2}"/>
              </a:ext>
            </a:extLst>
          </p:cNvPr>
          <p:cNvPicPr>
            <a:picLocks noChangeAspect="1"/>
          </p:cNvPicPr>
          <p:nvPr/>
        </p:nvPicPr>
        <p:blipFill>
          <a:blip r:embed="rId7"/>
          <a:srcRect/>
          <a:stretch/>
        </p:blipFill>
        <p:spPr>
          <a:xfrm>
            <a:off x="843130" y="1355797"/>
            <a:ext cx="2755093" cy="2625115"/>
          </a:xfrm>
          <a:prstGeom prst="rect">
            <a:avLst/>
          </a:prstGeom>
          <a:ln w="25400">
            <a:solidFill>
              <a:schemeClr val="bg1"/>
            </a:solidFill>
          </a:ln>
          <a:effectLst>
            <a:outerShdw blurRad="99482" dist="61231" dir="2700000" algn="tl" rotWithShape="0">
              <a:prstClr val="black">
                <a:alpha val="37000"/>
              </a:prstClr>
            </a:outerShdw>
          </a:effectLst>
        </p:spPr>
      </p:pic>
      <p:pic>
        <p:nvPicPr>
          <p:cNvPr id="11" name="Imagen 10">
            <a:extLst>
              <a:ext uri="{FF2B5EF4-FFF2-40B4-BE49-F238E27FC236}">
                <a16:creationId xmlns:a16="http://schemas.microsoft.com/office/drawing/2014/main" id="{DB86C761-017A-D2E2-1694-0BBD1C312DFE}"/>
              </a:ext>
            </a:extLst>
          </p:cNvPr>
          <p:cNvPicPr>
            <a:picLocks noChangeAspect="1"/>
          </p:cNvPicPr>
          <p:nvPr/>
        </p:nvPicPr>
        <p:blipFill>
          <a:blip r:embed="rId8"/>
          <a:srcRect/>
          <a:stretch/>
        </p:blipFill>
        <p:spPr>
          <a:xfrm>
            <a:off x="4696529" y="1338843"/>
            <a:ext cx="2854206" cy="2642070"/>
          </a:xfrm>
          <a:prstGeom prst="rect">
            <a:avLst/>
          </a:prstGeom>
          <a:ln w="25400">
            <a:solidFill>
              <a:schemeClr val="bg1"/>
            </a:solidFill>
          </a:ln>
          <a:effectLst>
            <a:outerShdw blurRad="94485" dist="64638" dir="2700000" algn="tl" rotWithShape="0">
              <a:prstClr val="black">
                <a:alpha val="29000"/>
              </a:prstClr>
            </a:outerShdw>
          </a:effectLst>
        </p:spPr>
      </p:pic>
      <p:pic>
        <p:nvPicPr>
          <p:cNvPr id="13" name="Imagen 12">
            <a:extLst>
              <a:ext uri="{FF2B5EF4-FFF2-40B4-BE49-F238E27FC236}">
                <a16:creationId xmlns:a16="http://schemas.microsoft.com/office/drawing/2014/main" id="{D93D4064-AFC6-F93D-B186-B69B9C932D35}"/>
              </a:ext>
            </a:extLst>
          </p:cNvPr>
          <p:cNvPicPr>
            <a:picLocks noChangeAspect="1"/>
          </p:cNvPicPr>
          <p:nvPr/>
        </p:nvPicPr>
        <p:blipFill>
          <a:blip r:embed="rId9"/>
          <a:srcRect/>
          <a:stretch/>
        </p:blipFill>
        <p:spPr>
          <a:xfrm>
            <a:off x="8560141" y="1338842"/>
            <a:ext cx="2788729" cy="2642070"/>
          </a:xfrm>
          <a:prstGeom prst="rect">
            <a:avLst/>
          </a:prstGeom>
          <a:ln w="25400">
            <a:solidFill>
              <a:schemeClr val="bg1"/>
            </a:solidFill>
          </a:ln>
          <a:effectLst>
            <a:outerShdw blurRad="108573" dist="69938" dir="2700000" algn="tl" rotWithShape="0">
              <a:prstClr val="black">
                <a:alpha val="34624"/>
              </a:prstClr>
            </a:outerShdw>
          </a:effectLst>
        </p:spPr>
      </p:pic>
      <p:sp>
        <p:nvSpPr>
          <p:cNvPr id="15" name="TextBox 14">
            <a:extLst>
              <a:ext uri="{FF2B5EF4-FFF2-40B4-BE49-F238E27FC236}">
                <a16:creationId xmlns:a16="http://schemas.microsoft.com/office/drawing/2014/main" id="{EE5B5654-497F-8823-6EE9-0444422DC4AE}"/>
              </a:ext>
            </a:extLst>
          </p:cNvPr>
          <p:cNvSpPr txBox="1"/>
          <p:nvPr/>
        </p:nvSpPr>
        <p:spPr>
          <a:xfrm>
            <a:off x="883002" y="4264983"/>
            <a:ext cx="4333070" cy="227754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defPPr>
              <a:defRPr lang="en-US"/>
            </a:defPPr>
            <a:lvl1pPr>
              <a:buFont typeface="Arial" panose="020B0604020202020204" pitchFamily="34" charset="0"/>
              <a:buChar char="•"/>
              <a:defRPr sz="1400">
                <a:solidFill>
                  <a:schemeClr val="bg1"/>
                </a:solidFill>
                <a:effectLst/>
                <a:latin typeface="Lato Light" panose="020F0302020204030203" pitchFamily="34" charset="77"/>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buNone/>
            </a:pPr>
            <a:r>
              <a:rPr lang="en-GB" sz="1600" b="1" dirty="0"/>
              <a:t>Scope of Work:</a:t>
            </a:r>
          </a:p>
          <a:p>
            <a:pPr marL="285750" indent="-285750"/>
            <a:r>
              <a:rPr lang="en-GB" dirty="0"/>
              <a:t>Remove 4.25' of sludge from 246' x 46' lagoon.</a:t>
            </a:r>
          </a:p>
          <a:p>
            <a:pPr marL="285750" indent="-285750"/>
            <a:r>
              <a:rPr lang="en-GB" dirty="0"/>
              <a:t>Transport sludge to approved landfill.</a:t>
            </a:r>
          </a:p>
          <a:p>
            <a:pPr marL="285750" indent="-285750"/>
            <a:r>
              <a:rPr lang="en-GB" dirty="0"/>
              <a:t>Dewater sludge; recover fluid at max 800gpm.</a:t>
            </a:r>
          </a:p>
          <a:p>
            <a:pPr marL="285750" indent="-285750"/>
            <a:r>
              <a:rPr lang="en-GB" dirty="0"/>
              <a:t>Ensure fluid cleanliness to protect wildlife and high-profile trout river.</a:t>
            </a:r>
          </a:p>
          <a:p>
            <a:pPr marL="285750" indent="-285750"/>
            <a:r>
              <a:rPr lang="en-GB" dirty="0"/>
              <a:t>Remove and dispose of old aeration system.</a:t>
            </a:r>
          </a:p>
          <a:p>
            <a:pPr marL="285750" indent="-285750"/>
            <a:r>
              <a:rPr lang="en-GB" dirty="0"/>
              <a:t>Replace 5 baffle UV curtains and anchors.</a:t>
            </a:r>
          </a:p>
          <a:p>
            <a:pPr marL="285750" indent="-285750"/>
            <a:r>
              <a:rPr lang="en-GB" dirty="0"/>
              <a:t>Restore disturbed earth to original condition.</a:t>
            </a:r>
          </a:p>
          <a:p>
            <a:pPr>
              <a:buNone/>
            </a:pPr>
            <a:endParaRPr lang="en-GB" dirty="0"/>
          </a:p>
        </p:txBody>
      </p:sp>
      <p:sp>
        <p:nvSpPr>
          <p:cNvPr id="19" name="TextBox 18">
            <a:extLst>
              <a:ext uri="{FF2B5EF4-FFF2-40B4-BE49-F238E27FC236}">
                <a16:creationId xmlns:a16="http://schemas.microsoft.com/office/drawing/2014/main" id="{3C70C5AA-842D-E58B-31B1-9A836D5B992E}"/>
              </a:ext>
            </a:extLst>
          </p:cNvPr>
          <p:cNvSpPr txBox="1"/>
          <p:nvPr/>
        </p:nvSpPr>
        <p:spPr>
          <a:xfrm>
            <a:off x="6095965" y="4264983"/>
            <a:ext cx="5336411" cy="249299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defPPr>
              <a:defRPr lang="en-US"/>
            </a:defPPr>
            <a:lvl1pPr>
              <a:buFont typeface="Arial" panose="020B0604020202020204" pitchFamily="34" charset="0"/>
              <a:buNone/>
              <a:defRPr sz="1400" b="1">
                <a:solidFill>
                  <a:schemeClr val="bg1"/>
                </a:solidFill>
                <a:effectLst/>
                <a:latin typeface="Lato Light" panose="020F0302020204030203" pitchFamily="34" charset="77"/>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GB" sz="1600" dirty="0"/>
              <a:t>Work Performed:</a:t>
            </a:r>
          </a:p>
          <a:p>
            <a:pPr marL="285750" indent="-285750">
              <a:buFont typeface="Arial" panose="020B0604020202020204" pitchFamily="34" charset="0"/>
              <a:buChar char="•"/>
            </a:pPr>
            <a:r>
              <a:rPr lang="en-GB" dirty="0"/>
              <a:t>Active processing lagoon with ground water flow of 600 </a:t>
            </a:r>
            <a:r>
              <a:rPr lang="en-GB" dirty="0" err="1"/>
              <a:t>gpm</a:t>
            </a:r>
            <a:r>
              <a:rPr lang="en-GB" dirty="0"/>
              <a:t> from a former coal mine as </a:t>
            </a:r>
            <a:r>
              <a:rPr lang="en-GB" dirty="0" err="1"/>
              <a:t>eviodent</a:t>
            </a:r>
            <a:r>
              <a:rPr lang="en-GB" dirty="0"/>
              <a:t> from the sulphur &amp; iron content.  Discharge into PA stocked trout stream.</a:t>
            </a:r>
          </a:p>
          <a:p>
            <a:pPr marL="285750" indent="-285750">
              <a:buFont typeface="Arial" panose="020B0604020202020204" pitchFamily="34" charset="0"/>
              <a:buChar char="•"/>
            </a:pPr>
            <a:r>
              <a:rPr lang="en-GB" dirty="0"/>
              <a:t>Used mini hydraulic pump dredge to remove sludge.</a:t>
            </a:r>
          </a:p>
          <a:p>
            <a:pPr marL="285750" indent="-285750">
              <a:buFont typeface="Arial" panose="020B0604020202020204" pitchFamily="34" charset="0"/>
              <a:buChar char="•"/>
            </a:pPr>
            <a:r>
              <a:rPr lang="en-GB" dirty="0"/>
              <a:t>Processed sludge with environmentally safe flocculant and high-speed centrifuge.</a:t>
            </a:r>
          </a:p>
          <a:p>
            <a:pPr marL="285750" indent="-285750">
              <a:buFont typeface="Arial" panose="020B0604020202020204" pitchFamily="34" charset="0"/>
              <a:buChar char="•"/>
            </a:pPr>
            <a:r>
              <a:rPr lang="en-GB" dirty="0"/>
              <a:t>Returned clean fluid to outflow at 120 </a:t>
            </a:r>
            <a:r>
              <a:rPr lang="en-GB" dirty="0" err="1"/>
              <a:t>gpm</a:t>
            </a:r>
            <a:r>
              <a:rPr lang="en-GB" dirty="0"/>
              <a:t>.  </a:t>
            </a:r>
          </a:p>
          <a:p>
            <a:pPr marL="285750" indent="-285750">
              <a:buFont typeface="Arial" panose="020B0604020202020204" pitchFamily="34" charset="0"/>
              <a:buChar char="•"/>
            </a:pPr>
            <a:r>
              <a:rPr lang="en-GB" dirty="0"/>
              <a:t>Eliminated need for solidifier due to effective centrifuging.</a:t>
            </a:r>
          </a:p>
          <a:p>
            <a:pPr marL="285750" indent="-285750">
              <a:buFont typeface="Arial" panose="020B0604020202020204" pitchFamily="34" charset="0"/>
              <a:buChar char="•"/>
            </a:pPr>
            <a:r>
              <a:rPr lang="en-GB" dirty="0"/>
              <a:t>Achieved 65% reduction in sludge volume sent to landfill.</a:t>
            </a:r>
          </a:p>
          <a:p>
            <a:pPr marL="285750" indent="-285750">
              <a:buFont typeface="Arial" panose="020B0604020202020204" pitchFamily="34" charset="0"/>
              <a:buChar char="•"/>
            </a:pPr>
            <a:r>
              <a:rPr lang="en-GB" dirty="0"/>
              <a:t>Replaced UV baffle curtains and installed new turnbuckles.</a:t>
            </a:r>
          </a:p>
        </p:txBody>
      </p:sp>
    </p:spTree>
    <p:extLst>
      <p:ext uri="{BB962C8B-B14F-4D97-AF65-F5344CB8AC3E}">
        <p14:creationId xmlns:p14="http://schemas.microsoft.com/office/powerpoint/2010/main" val="4207723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5000">
                <a:schemeClr val="accent6"/>
              </a:gs>
              <a:gs pos="100000">
                <a:srgbClr val="3D761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Lato" panose="020F0502020204030203" pitchFamily="34" charset="77"/>
            </a:endParaRPr>
          </a:p>
        </p:txBody>
      </p:sp>
      <p:pic>
        <p:nvPicPr>
          <p:cNvPr id="17" name="Imagen 16">
            <a:extLst>
              <a:ext uri="{FF2B5EF4-FFF2-40B4-BE49-F238E27FC236}">
                <a16:creationId xmlns:a16="http://schemas.microsoft.com/office/drawing/2014/main" id="{A8C319DF-78D4-79EE-2A00-27D0211B707F}"/>
              </a:ext>
            </a:extLst>
          </p:cNvPr>
          <p:cNvPicPr>
            <a:picLocks noChangeAspect="1"/>
          </p:cNvPicPr>
          <p:nvPr/>
        </p:nvPicPr>
        <p:blipFill>
          <a:blip r:embed="rId2">
            <a:alphaModFix amt="80000"/>
          </a:blip>
          <a:stretch>
            <a:fillRect/>
          </a:stretch>
        </p:blipFill>
        <p:spPr>
          <a:xfrm>
            <a:off x="7256430" y="1049740"/>
            <a:ext cx="4891982" cy="5276028"/>
          </a:xfrm>
          <a:prstGeom prst="rect">
            <a:avLst/>
          </a:prstGeom>
        </p:spPr>
      </p:pic>
      <p:pic>
        <p:nvPicPr>
          <p:cNvPr id="12" name="Imagen 11">
            <a:extLst>
              <a:ext uri="{FF2B5EF4-FFF2-40B4-BE49-F238E27FC236}">
                <a16:creationId xmlns:a16="http://schemas.microsoft.com/office/drawing/2014/main" id="{9E81BE0B-3517-947A-BBF8-8F832E9D3832}"/>
              </a:ext>
            </a:extLst>
          </p:cNvPr>
          <p:cNvPicPr>
            <a:picLocks noChangeAspect="1"/>
          </p:cNvPicPr>
          <p:nvPr/>
        </p:nvPicPr>
        <p:blipFill>
          <a:blip r:embed="rId3">
            <a:alphaModFix amt="14000"/>
            <a:extLst>
              <a:ext uri="{28A0092B-C50C-407E-A947-70E740481C1C}">
                <a14:useLocalDpi xmlns:a14="http://schemas.microsoft.com/office/drawing/2010/main"/>
              </a:ext>
            </a:extLst>
          </a:blip>
          <a:stretch>
            <a:fillRect/>
          </a:stretch>
        </p:blipFill>
        <p:spPr>
          <a:xfrm>
            <a:off x="247805" y="1868623"/>
            <a:ext cx="6184960" cy="4486822"/>
          </a:xfrm>
          <a:prstGeom prst="rect">
            <a:avLst/>
          </a:prstGeom>
          <a:effectLst>
            <a:outerShdw sx="1000" sy="1000" algn="ctr" rotWithShape="0">
              <a:srgbClr val="000000"/>
            </a:outerShdw>
          </a:effectLst>
        </p:spPr>
      </p:pic>
      <p:pic>
        <p:nvPicPr>
          <p:cNvPr id="22" name="Imagen 21">
            <a:extLst>
              <a:ext uri="{FF2B5EF4-FFF2-40B4-BE49-F238E27FC236}">
                <a16:creationId xmlns:a16="http://schemas.microsoft.com/office/drawing/2014/main" id="{CA25BC9E-EBA4-5E87-8AC3-C45F915B5D3B}"/>
              </a:ext>
            </a:extLst>
          </p:cNvPr>
          <p:cNvPicPr>
            <a:picLocks noChangeAspect="1"/>
          </p:cNvPicPr>
          <p:nvPr/>
        </p:nvPicPr>
        <p:blipFill>
          <a:blip r:embed="rId2">
            <a:alphaModFix amt="80000"/>
          </a:blip>
          <a:stretch>
            <a:fillRect/>
          </a:stretch>
        </p:blipFill>
        <p:spPr>
          <a:xfrm>
            <a:off x="-2496291" y="1917251"/>
            <a:ext cx="4891982" cy="5276028"/>
          </a:xfrm>
          <a:prstGeom prst="rect">
            <a:avLst/>
          </a:prstGeom>
        </p:spPr>
      </p:pic>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3">
            <a:alphaModFix amt="14000"/>
            <a:extLst>
              <a:ext uri="{28A0092B-C50C-407E-A947-70E740481C1C}">
                <a14:useLocalDpi xmlns:a14="http://schemas.microsoft.com/office/drawing/2010/main"/>
              </a:ext>
            </a:extLst>
          </a:blip>
          <a:stretch>
            <a:fillRect/>
          </a:stretch>
        </p:blipFill>
        <p:spPr>
          <a:xfrm>
            <a:off x="2084703" y="5681150"/>
            <a:ext cx="6184960" cy="4486822"/>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125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45" y="134468"/>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40" y="211221"/>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sp>
        <p:nvSpPr>
          <p:cNvPr id="2" name="CuadroTexto 3">
            <a:extLst>
              <a:ext uri="{FF2B5EF4-FFF2-40B4-BE49-F238E27FC236}">
                <a16:creationId xmlns:a16="http://schemas.microsoft.com/office/drawing/2014/main" id="{75CA22B8-6AAC-1ABA-70C0-F094B46B6F08}"/>
              </a:ext>
            </a:extLst>
          </p:cNvPr>
          <p:cNvSpPr txBox="1"/>
          <p:nvPr/>
        </p:nvSpPr>
        <p:spPr>
          <a:xfrm>
            <a:off x="1001208" y="4048942"/>
            <a:ext cx="4678154" cy="2523768"/>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defPPr>
              <a:defRPr lang="en-US"/>
            </a:defPPr>
            <a:lvl1pPr>
              <a:buFont typeface="Arial" panose="020B0604020202020204" pitchFamily="34" charset="0"/>
              <a:buNone/>
              <a:defRPr sz="1600" b="1">
                <a:solidFill>
                  <a:schemeClr val="bg1"/>
                </a:solidFill>
                <a:effectLst/>
                <a:latin typeface="Lato Light" panose="020F0302020204030203" pitchFamily="34" charset="77"/>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GB" dirty="0"/>
              <a:t>Scope of Work:</a:t>
            </a:r>
          </a:p>
          <a:p>
            <a:pPr marL="285750" indent="-285750">
              <a:buFont typeface="Arial" panose="020B0604020202020204" pitchFamily="34" charset="0"/>
              <a:buChar char="•"/>
            </a:pPr>
            <a:r>
              <a:rPr lang="en-GB" sz="1400" dirty="0"/>
              <a:t>Remove all duckweed and surface vegetation for cosmetic clean up.</a:t>
            </a:r>
          </a:p>
          <a:p>
            <a:pPr marL="285750" indent="-285750">
              <a:buFont typeface="Arial" panose="020B0604020202020204" pitchFamily="34" charset="0"/>
              <a:buChar char="•"/>
            </a:pPr>
            <a:r>
              <a:rPr lang="en-GB" sz="1400" dirty="0"/>
              <a:t>Dredge 18" of stormwater sediment from lagoon floor, preserving aquatic wildlife.</a:t>
            </a:r>
          </a:p>
          <a:p>
            <a:pPr marL="285750" indent="-285750">
              <a:buFont typeface="Arial" panose="020B0604020202020204" pitchFamily="34" charset="0"/>
              <a:buChar char="•"/>
            </a:pPr>
            <a:r>
              <a:rPr lang="en-GB" sz="1400" dirty="0"/>
              <a:t>Maintain lagoon operations during process.</a:t>
            </a:r>
          </a:p>
          <a:p>
            <a:pPr marL="285750" indent="-285750">
              <a:buFont typeface="Arial" panose="020B0604020202020204" pitchFamily="34" charset="0"/>
              <a:buChar char="•"/>
            </a:pPr>
            <a:r>
              <a:rPr lang="en-GB" sz="1400" dirty="0"/>
              <a:t>Transport sludge via city trucks to city-designated repurpose site.</a:t>
            </a:r>
          </a:p>
          <a:p>
            <a:pPr marL="285750" indent="-285750">
              <a:buFont typeface="Arial" panose="020B0604020202020204" pitchFamily="34" charset="0"/>
              <a:buChar char="•"/>
            </a:pPr>
            <a:r>
              <a:rPr lang="en-GB" sz="1400" dirty="0"/>
              <a:t>Clean, reseed disturbed property to original condition.</a:t>
            </a:r>
          </a:p>
          <a:p>
            <a:pPr marL="285750" indent="-285750">
              <a:buFont typeface="Arial" panose="020B0604020202020204" pitchFamily="34" charset="0"/>
              <a:buChar char="•"/>
            </a:pPr>
            <a:endParaRPr lang="en-GB" sz="1400" dirty="0"/>
          </a:p>
          <a:p>
            <a:endParaRPr lang="en-GB" dirty="0"/>
          </a:p>
        </p:txBody>
      </p:sp>
      <p:sp>
        <p:nvSpPr>
          <p:cNvPr id="3" name="Title 2">
            <a:extLst>
              <a:ext uri="{FF2B5EF4-FFF2-40B4-BE49-F238E27FC236}">
                <a16:creationId xmlns:a16="http://schemas.microsoft.com/office/drawing/2014/main" id="{9BED3F2E-1242-C12D-BCBA-565EFB91D55B}"/>
              </a:ext>
            </a:extLst>
          </p:cNvPr>
          <p:cNvSpPr txBox="1">
            <a:spLocks/>
          </p:cNvSpPr>
          <p:nvPr/>
        </p:nvSpPr>
        <p:spPr>
          <a:xfrm>
            <a:off x="543510" y="685178"/>
            <a:ext cx="10884309" cy="6529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solidFill>
                  <a:schemeClr val="bg1"/>
                </a:solidFill>
                <a:latin typeface="Lato Black" panose="020F0502020204030203" pitchFamily="34" charset="77"/>
              </a:rPr>
              <a:t>New Philadelphia Stormwater Retention</a:t>
            </a:r>
          </a:p>
        </p:txBody>
      </p:sp>
      <p:pic>
        <p:nvPicPr>
          <p:cNvPr id="16" name="Imagen 15">
            <a:extLst>
              <a:ext uri="{FF2B5EF4-FFF2-40B4-BE49-F238E27FC236}">
                <a16:creationId xmlns:a16="http://schemas.microsoft.com/office/drawing/2014/main" id="{3BE31F0F-11E0-0159-2BD3-0104C16418B2}"/>
              </a:ext>
            </a:extLst>
          </p:cNvPr>
          <p:cNvPicPr>
            <a:picLocks noChangeAspect="1"/>
          </p:cNvPicPr>
          <p:nvPr/>
        </p:nvPicPr>
        <p:blipFill>
          <a:blip r:embed="rId6"/>
          <a:srcRect/>
          <a:stretch/>
        </p:blipFill>
        <p:spPr>
          <a:xfrm>
            <a:off x="996064" y="1379706"/>
            <a:ext cx="2632133" cy="2346407"/>
          </a:xfrm>
          <a:prstGeom prst="rect">
            <a:avLst/>
          </a:prstGeom>
          <a:ln w="25400">
            <a:solidFill>
              <a:schemeClr val="bg1"/>
            </a:solidFill>
          </a:ln>
          <a:effectLst>
            <a:outerShdw blurRad="99482" dist="61231" dir="2700000" algn="tl" rotWithShape="0">
              <a:prstClr val="black">
                <a:alpha val="37000"/>
              </a:prstClr>
            </a:outerShdw>
          </a:effectLst>
        </p:spPr>
      </p:pic>
      <p:pic>
        <p:nvPicPr>
          <p:cNvPr id="11" name="Imagen 10">
            <a:extLst>
              <a:ext uri="{FF2B5EF4-FFF2-40B4-BE49-F238E27FC236}">
                <a16:creationId xmlns:a16="http://schemas.microsoft.com/office/drawing/2014/main" id="{DB86C761-017A-D2E2-1694-0BBD1C312DFE}"/>
              </a:ext>
            </a:extLst>
          </p:cNvPr>
          <p:cNvPicPr>
            <a:picLocks noChangeAspect="1"/>
          </p:cNvPicPr>
          <p:nvPr/>
        </p:nvPicPr>
        <p:blipFill>
          <a:blip r:embed="rId7"/>
          <a:srcRect/>
          <a:stretch/>
        </p:blipFill>
        <p:spPr>
          <a:xfrm>
            <a:off x="4698482" y="1358568"/>
            <a:ext cx="2574364" cy="2329186"/>
          </a:xfrm>
          <a:prstGeom prst="rect">
            <a:avLst/>
          </a:prstGeom>
          <a:ln w="25400">
            <a:solidFill>
              <a:schemeClr val="bg1"/>
            </a:solidFill>
          </a:ln>
          <a:effectLst>
            <a:outerShdw blurRad="94485" dist="64638" dir="2700000" algn="tl" rotWithShape="0">
              <a:prstClr val="black">
                <a:alpha val="29000"/>
              </a:prstClr>
            </a:outerShdw>
          </a:effectLst>
        </p:spPr>
      </p:pic>
      <p:pic>
        <p:nvPicPr>
          <p:cNvPr id="13" name="Imagen 12">
            <a:extLst>
              <a:ext uri="{FF2B5EF4-FFF2-40B4-BE49-F238E27FC236}">
                <a16:creationId xmlns:a16="http://schemas.microsoft.com/office/drawing/2014/main" id="{D93D4064-AFC6-F93D-B186-B69B9C932D35}"/>
              </a:ext>
            </a:extLst>
          </p:cNvPr>
          <p:cNvPicPr>
            <a:picLocks noChangeAspect="1"/>
          </p:cNvPicPr>
          <p:nvPr/>
        </p:nvPicPr>
        <p:blipFill>
          <a:blip r:embed="rId8"/>
          <a:srcRect/>
          <a:stretch/>
        </p:blipFill>
        <p:spPr>
          <a:xfrm>
            <a:off x="8306743" y="1349540"/>
            <a:ext cx="2641394" cy="2313173"/>
          </a:xfrm>
          <a:prstGeom prst="rect">
            <a:avLst/>
          </a:prstGeom>
          <a:ln w="25400">
            <a:solidFill>
              <a:schemeClr val="bg1"/>
            </a:solidFill>
          </a:ln>
          <a:effectLst>
            <a:outerShdw blurRad="108573" dist="69938" dir="2700000" algn="tl" rotWithShape="0">
              <a:prstClr val="black">
                <a:alpha val="34624"/>
              </a:prstClr>
            </a:outerShdw>
          </a:effectLst>
        </p:spPr>
      </p:pic>
      <p:sp>
        <p:nvSpPr>
          <p:cNvPr id="15" name="TextBox 14">
            <a:extLst>
              <a:ext uri="{FF2B5EF4-FFF2-40B4-BE49-F238E27FC236}">
                <a16:creationId xmlns:a16="http://schemas.microsoft.com/office/drawing/2014/main" id="{5688171E-BF23-A889-13F0-52F2715CA61C}"/>
              </a:ext>
            </a:extLst>
          </p:cNvPr>
          <p:cNvSpPr txBox="1"/>
          <p:nvPr/>
        </p:nvSpPr>
        <p:spPr>
          <a:xfrm>
            <a:off x="6452383" y="4046033"/>
            <a:ext cx="5384697" cy="295465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defPPr>
              <a:defRPr lang="en-US"/>
            </a:defPPr>
            <a:lvl1pPr>
              <a:buFont typeface="Arial" panose="020B0604020202020204" pitchFamily="34" charset="0"/>
              <a:buNone/>
              <a:defRPr sz="1600" b="1">
                <a:solidFill>
                  <a:schemeClr val="bg1"/>
                </a:solidFill>
                <a:effectLst/>
                <a:latin typeface="Lato Light" panose="020F0302020204030203" pitchFamily="34" charset="77"/>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GB" dirty="0"/>
              <a:t>Work Performed:</a:t>
            </a:r>
          </a:p>
          <a:p>
            <a:pPr algn="l">
              <a:buFont typeface="Arial" panose="020B0604020202020204" pitchFamily="34" charset="0"/>
              <a:buChar char="•"/>
            </a:pPr>
            <a:r>
              <a:rPr lang="en-GB" sz="1400" dirty="0"/>
              <a:t>Deployed mini hydraulic pump dredge to remove 18" of silty sediment from stormwater lagoon.</a:t>
            </a:r>
          </a:p>
          <a:p>
            <a:pPr algn="l">
              <a:buFont typeface="Arial" panose="020B0604020202020204" pitchFamily="34" charset="0"/>
              <a:buChar char="•"/>
            </a:pPr>
            <a:r>
              <a:rPr lang="en-GB" sz="1400" dirty="0"/>
              <a:t>Processed sludge and vegetation through shale shaker to remove large particles.</a:t>
            </a:r>
          </a:p>
          <a:p>
            <a:pPr algn="l">
              <a:buFont typeface="Arial" panose="020B0604020202020204" pitchFamily="34" charset="0"/>
              <a:buChar char="•"/>
            </a:pPr>
            <a:r>
              <a:rPr lang="en-GB" sz="1400" dirty="0"/>
              <a:t>Skimmed duckweed from water surface, preparing for future chemical treatment.</a:t>
            </a:r>
          </a:p>
          <a:p>
            <a:pPr algn="l">
              <a:buFont typeface="Arial" panose="020B0604020202020204" pitchFamily="34" charset="0"/>
              <a:buChar char="•"/>
            </a:pPr>
            <a:r>
              <a:rPr lang="en-GB" sz="1400" dirty="0"/>
              <a:t>Dewatered sludge using a high-speed centrifuge.</a:t>
            </a:r>
          </a:p>
          <a:p>
            <a:pPr algn="l">
              <a:buFont typeface="Arial" panose="020B0604020202020204" pitchFamily="34" charset="0"/>
              <a:buChar char="•"/>
            </a:pPr>
            <a:r>
              <a:rPr lang="en-GB" sz="1400" dirty="0"/>
              <a:t>Applied food-grade anionic polymer to protect aquatic ecosystem.</a:t>
            </a:r>
          </a:p>
          <a:p>
            <a:pPr algn="l">
              <a:buFont typeface="Arial" panose="020B0604020202020204" pitchFamily="34" charset="0"/>
              <a:buChar char="•"/>
            </a:pPr>
            <a:r>
              <a:rPr lang="en-GB" sz="1400" dirty="0"/>
              <a:t>Dried sludge and duckweed for immediate transport to city-approved repurpose site.</a:t>
            </a:r>
          </a:p>
          <a:p>
            <a:endParaRPr lang="en-GB" dirty="0"/>
          </a:p>
        </p:txBody>
      </p:sp>
    </p:spTree>
    <p:extLst>
      <p:ext uri="{BB962C8B-B14F-4D97-AF65-F5344CB8AC3E}">
        <p14:creationId xmlns:p14="http://schemas.microsoft.com/office/powerpoint/2010/main" val="3392943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2000">
                <a:schemeClr val="accent6"/>
              </a:gs>
              <a:gs pos="100000">
                <a:schemeClr val="accent6">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3">
            <a:alphaModFix amt="10000"/>
            <a:extLst>
              <a:ext uri="{28A0092B-C50C-407E-A947-70E740481C1C}">
                <a14:useLocalDpi xmlns:a14="http://schemas.microsoft.com/office/drawing/2010/main"/>
              </a:ext>
            </a:extLst>
          </a:blip>
          <a:stretch>
            <a:fillRect/>
          </a:stretch>
        </p:blipFill>
        <p:spPr>
          <a:xfrm>
            <a:off x="-478916" y="1524144"/>
            <a:ext cx="6958714" cy="5048135"/>
          </a:xfrm>
          <a:prstGeom prst="rect">
            <a:avLst/>
          </a:prstGeom>
          <a:effectLst>
            <a:outerShdw sx="1000" sy="1000" algn="ctr" rotWithShape="0">
              <a:srgbClr val="000000"/>
            </a:outerShdw>
          </a:effectLst>
        </p:spPr>
      </p:pic>
      <p:pic>
        <p:nvPicPr>
          <p:cNvPr id="6" name="Imagen 5">
            <a:extLst>
              <a:ext uri="{FF2B5EF4-FFF2-40B4-BE49-F238E27FC236}">
                <a16:creationId xmlns:a16="http://schemas.microsoft.com/office/drawing/2014/main" id="{3C861FF0-F286-A30A-39FD-1461FAB4A171}"/>
              </a:ext>
            </a:extLst>
          </p:cNvPr>
          <p:cNvPicPr>
            <a:picLocks noChangeAspect="1"/>
          </p:cNvPicPr>
          <p:nvPr/>
        </p:nvPicPr>
        <p:blipFill>
          <a:blip r:embed="rId4">
            <a:alphaModFix amt="58000"/>
          </a:blip>
          <a:stretch>
            <a:fillRect/>
          </a:stretch>
        </p:blipFill>
        <p:spPr>
          <a:xfrm>
            <a:off x="-2630691" y="-1836595"/>
            <a:ext cx="7247538" cy="7816507"/>
          </a:xfrm>
          <a:prstGeom prst="rect">
            <a:avLst/>
          </a:prstGeom>
        </p:spPr>
      </p:pic>
      <p:sp>
        <p:nvSpPr>
          <p:cNvPr id="5" name="Rectángulo 4">
            <a:extLst>
              <a:ext uri="{FF2B5EF4-FFF2-40B4-BE49-F238E27FC236}">
                <a16:creationId xmlns:a16="http://schemas.microsoft.com/office/drawing/2014/main" id="{03D8DD5E-9CE7-5A58-0905-9FE8914A315B}"/>
              </a:ext>
            </a:extLst>
          </p:cNvPr>
          <p:cNvSpPr/>
          <p:nvPr/>
        </p:nvSpPr>
        <p:spPr>
          <a:xfrm>
            <a:off x="-35" y="-125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845" y="134468"/>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840" y="211221"/>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5">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3" name="Title 2">
            <a:extLst>
              <a:ext uri="{FF2B5EF4-FFF2-40B4-BE49-F238E27FC236}">
                <a16:creationId xmlns:a16="http://schemas.microsoft.com/office/drawing/2014/main" id="{2077F1BE-C539-0D66-B6C7-0FE4B3376358}"/>
              </a:ext>
            </a:extLst>
          </p:cNvPr>
          <p:cNvSpPr txBox="1">
            <a:spLocks/>
          </p:cNvSpPr>
          <p:nvPr/>
        </p:nvSpPr>
        <p:spPr>
          <a:xfrm>
            <a:off x="2893468" y="704971"/>
            <a:ext cx="5563143" cy="5137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Lato Black" panose="020F0502020204030203" pitchFamily="34" charset="77"/>
              </a:rPr>
              <a:t>The way we work with our clients</a:t>
            </a:r>
          </a:p>
        </p:txBody>
      </p:sp>
      <p:sp>
        <p:nvSpPr>
          <p:cNvPr id="12" name="CuadroTexto 11">
            <a:extLst>
              <a:ext uri="{FF2B5EF4-FFF2-40B4-BE49-F238E27FC236}">
                <a16:creationId xmlns:a16="http://schemas.microsoft.com/office/drawing/2014/main" id="{1C7DB352-C688-BBF7-F886-561E2C0596F9}"/>
              </a:ext>
            </a:extLst>
          </p:cNvPr>
          <p:cNvSpPr txBox="1"/>
          <p:nvPr/>
        </p:nvSpPr>
        <p:spPr>
          <a:xfrm>
            <a:off x="532857" y="2004945"/>
            <a:ext cx="7247539" cy="3477875"/>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US" sz="2000" dirty="0">
                <a:solidFill>
                  <a:schemeClr val="bg1"/>
                </a:solidFill>
                <a:effectLst/>
                <a:latin typeface="Calibri" panose="020F0502020204030204" pitchFamily="34" charset="0"/>
                <a:ea typeface="Times New Roman" panose="02020603050405020304" pitchFamily="18" charset="0"/>
              </a:rPr>
              <a:t>Customer-centric</a:t>
            </a:r>
            <a:r>
              <a:rPr lang="en-US" sz="1800" dirty="0">
                <a:solidFill>
                  <a:schemeClr val="bg1"/>
                </a:solidFill>
                <a:effectLst/>
                <a:latin typeface="Calibri" panose="020F0502020204030204" pitchFamily="34" charset="0"/>
                <a:ea typeface="Times New Roman" panose="02020603050405020304" pitchFamily="18" charset="0"/>
              </a:rPr>
              <a:t>: Paragon ISG Environmental Team continues to build our services around the unique demands of our clients, with a deep insight into your environmental challenges. </a:t>
            </a:r>
            <a:r>
              <a:rPr lang="en-US" dirty="0">
                <a:solidFill>
                  <a:schemeClr val="bg1"/>
                </a:solidFill>
                <a:latin typeface="Calibri" panose="020F0502020204030204" pitchFamily="34" charset="0"/>
                <a:ea typeface="Times New Roman" panose="02020603050405020304" pitchFamily="18" charset="0"/>
              </a:rPr>
              <a:t>W</a:t>
            </a:r>
            <a:r>
              <a:rPr lang="en-US" sz="1800" dirty="0">
                <a:solidFill>
                  <a:schemeClr val="bg1"/>
                </a:solidFill>
                <a:effectLst/>
                <a:latin typeface="Calibri" panose="020F0502020204030204" pitchFamily="34" charset="0"/>
                <a:ea typeface="Times New Roman" panose="02020603050405020304" pitchFamily="18" charset="0"/>
              </a:rPr>
              <a:t>e're committed to providing you with solutions that are a perfect blend of sustainability and operational excellence, ensuring your projects stand out in the industry.</a:t>
            </a:r>
          </a:p>
          <a:p>
            <a:pPr marL="342900" marR="0" lvl="0" indent="-342900">
              <a:spcBef>
                <a:spcPts val="0"/>
              </a:spcBef>
              <a:spcAft>
                <a:spcPts val="0"/>
              </a:spcAft>
              <a:buFont typeface="Symbol" panose="05050102010706020507" pitchFamily="18" charset="2"/>
              <a:buChar char=""/>
            </a:pPr>
            <a:endParaRPr lang="en-US" dirty="0">
              <a:solidFill>
                <a:schemeClr val="bg1"/>
              </a:solidFill>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solidFill>
                <a:schemeClr val="bg1"/>
              </a:solidFill>
              <a:effectLst/>
              <a:latin typeface="Calibri" panose="020F0502020204030204" pitchFamily="34" charset="0"/>
              <a:ea typeface="Times New Roman" panose="02020603050405020304" pitchFamily="18" charset="0"/>
            </a:endParaRPr>
          </a:p>
          <a:p>
            <a:pPr marL="285750" marR="0" lvl="0" indent="-285750">
              <a:spcBef>
                <a:spcPts val="0"/>
              </a:spcBef>
              <a:spcAft>
                <a:spcPts val="0"/>
              </a:spcAft>
              <a:buSzPct val="125000"/>
              <a:buFont typeface="Arial" panose="020B0604020202020204" pitchFamily="34" charset="0"/>
              <a:buChar char="•"/>
            </a:pPr>
            <a:r>
              <a:rPr lang="en-US" sz="2000" dirty="0">
                <a:solidFill>
                  <a:schemeClr val="bg1"/>
                </a:solidFill>
                <a:effectLst/>
                <a:latin typeface="Calibri" panose="020F0502020204030204" pitchFamily="34" charset="0"/>
                <a:ea typeface="Times New Roman" panose="02020603050405020304" pitchFamily="18" charset="0"/>
              </a:rPr>
              <a:t>Results-driven</a:t>
            </a:r>
            <a:r>
              <a:rPr lang="en-US" sz="1800" dirty="0">
                <a:solidFill>
                  <a:schemeClr val="bg1"/>
                </a:solidFill>
                <a:effectLst/>
                <a:latin typeface="Calibri" panose="020F0502020204030204" pitchFamily="34" charset="0"/>
                <a:ea typeface="Times New Roman" panose="02020603050405020304" pitchFamily="18" charset="0"/>
              </a:rPr>
              <a:t>: We believe that our cutting-edge water management solutions, ranging from treatment to conservation strategies, will not only ensure your operations are compliant with environmental standards but will also drive significant cost savings and efficiency for your projects.</a:t>
            </a:r>
            <a:endParaRPr lang="en-US" sz="1800" dirty="0">
              <a:solidFill>
                <a:schemeClr val="bg1"/>
              </a:solidFill>
              <a:effectLst/>
              <a:latin typeface="Calibri" panose="020F0502020204030204" pitchFamily="34" charset="0"/>
              <a:ea typeface="Calibri" panose="020F0502020204030204" pitchFamily="34" charset="0"/>
            </a:endParaRPr>
          </a:p>
        </p:txBody>
      </p:sp>
      <p:pic>
        <p:nvPicPr>
          <p:cNvPr id="22" name="Imagen 21">
            <a:extLst>
              <a:ext uri="{FF2B5EF4-FFF2-40B4-BE49-F238E27FC236}">
                <a16:creationId xmlns:a16="http://schemas.microsoft.com/office/drawing/2014/main" id="{489E0C3C-2D27-7EEB-7D86-8BC1C71BC289}"/>
              </a:ext>
            </a:extLst>
          </p:cNvPr>
          <p:cNvPicPr>
            <a:picLocks noChangeAspect="1"/>
          </p:cNvPicPr>
          <p:nvPr/>
        </p:nvPicPr>
        <p:blipFill>
          <a:blip r:embed="rId4">
            <a:alphaModFix amt="58000"/>
          </a:blip>
          <a:stretch>
            <a:fillRect/>
          </a:stretch>
        </p:blipFill>
        <p:spPr>
          <a:xfrm>
            <a:off x="7224516" y="849429"/>
            <a:ext cx="4891982" cy="5276028"/>
          </a:xfrm>
          <a:prstGeom prst="rect">
            <a:avLst/>
          </a:prstGeom>
        </p:spPr>
      </p:pic>
      <p:pic>
        <p:nvPicPr>
          <p:cNvPr id="15" name="Imagen 14">
            <a:extLst>
              <a:ext uri="{FF2B5EF4-FFF2-40B4-BE49-F238E27FC236}">
                <a16:creationId xmlns:a16="http://schemas.microsoft.com/office/drawing/2014/main" id="{16EEE5B8-A168-7046-569C-21DB724B1F22}"/>
              </a:ext>
            </a:extLst>
          </p:cNvPr>
          <p:cNvPicPr>
            <a:picLocks noChangeAspect="1"/>
          </p:cNvPicPr>
          <p:nvPr/>
        </p:nvPicPr>
        <p:blipFill>
          <a:blip r:embed="rId4">
            <a:alphaModFix amt="58000"/>
          </a:blip>
          <a:stretch>
            <a:fillRect/>
          </a:stretch>
        </p:blipFill>
        <p:spPr>
          <a:xfrm>
            <a:off x="2521494" y="5799357"/>
            <a:ext cx="4891982" cy="5276028"/>
          </a:xfrm>
          <a:prstGeom prst="rect">
            <a:avLst/>
          </a:prstGeom>
        </p:spPr>
      </p:pic>
      <p:pic>
        <p:nvPicPr>
          <p:cNvPr id="24" name="Imagen 23">
            <a:extLst>
              <a:ext uri="{FF2B5EF4-FFF2-40B4-BE49-F238E27FC236}">
                <a16:creationId xmlns:a16="http://schemas.microsoft.com/office/drawing/2014/main" id="{E269D895-6B5C-21D9-F48B-DEDC1E125620}"/>
              </a:ext>
            </a:extLst>
          </p:cNvPr>
          <p:cNvPicPr>
            <a:picLocks noChangeAspect="1"/>
          </p:cNvPicPr>
          <p:nvPr/>
        </p:nvPicPr>
        <p:blipFill>
          <a:blip r:embed="rId7">
            <a:biLevel thresh="25000"/>
          </a:blip>
          <a:stretch>
            <a:fillRect/>
          </a:stretch>
        </p:blipFill>
        <p:spPr>
          <a:xfrm>
            <a:off x="8648224" y="2514787"/>
            <a:ext cx="2044565" cy="1533424"/>
          </a:xfrm>
          <a:prstGeom prst="rect">
            <a:avLst/>
          </a:prstGeom>
        </p:spPr>
      </p:pic>
    </p:spTree>
    <p:extLst>
      <p:ext uri="{BB962C8B-B14F-4D97-AF65-F5344CB8AC3E}">
        <p14:creationId xmlns:p14="http://schemas.microsoft.com/office/powerpoint/2010/main" val="3866982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2000">
                <a:schemeClr val="accent6"/>
              </a:gs>
              <a:gs pos="100000">
                <a:schemeClr val="accent6">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03D8DD5E-9CE7-5A58-0905-9FE8914A315B}"/>
              </a:ext>
            </a:extLst>
          </p:cNvPr>
          <p:cNvSpPr/>
          <p:nvPr/>
        </p:nvSpPr>
        <p:spPr>
          <a:xfrm>
            <a:off x="-35" y="-125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45" y="134468"/>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40" y="211221"/>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11" name="TextBox 10">
            <a:extLst>
              <a:ext uri="{FF2B5EF4-FFF2-40B4-BE49-F238E27FC236}">
                <a16:creationId xmlns:a16="http://schemas.microsoft.com/office/drawing/2014/main" id="{913E4820-CC6E-FE86-E744-BD388D5A70D9}"/>
              </a:ext>
            </a:extLst>
          </p:cNvPr>
          <p:cNvSpPr txBox="1"/>
          <p:nvPr/>
        </p:nvSpPr>
        <p:spPr>
          <a:xfrm>
            <a:off x="3009955" y="-39637"/>
            <a:ext cx="5910607" cy="584775"/>
          </a:xfrm>
          <a:prstGeom prst="rect">
            <a:avLst/>
          </a:prstGeom>
          <a:noFill/>
        </p:spPr>
        <p:txBody>
          <a:bodyPr wrap="square" rtlCol="0">
            <a:spAutoFit/>
          </a:bodyPr>
          <a:lstStyle/>
          <a:p>
            <a:pPr marR="0" algn="ctr">
              <a:spcBef>
                <a:spcPts val="0"/>
              </a:spcBef>
              <a:spcAft>
                <a:spcPts val="0"/>
              </a:spcAft>
            </a:pPr>
            <a:r>
              <a:rPr lang="en-US" sz="3200" b="1" dirty="0">
                <a:solidFill>
                  <a:schemeClr val="bg1"/>
                </a:solidFill>
                <a:latin typeface="Poppins" panose="00000500000000000000" pitchFamily="2" charset="0"/>
                <a:ea typeface="Aptos" panose="020B0004020202020204" pitchFamily="34" charset="0"/>
              </a:rPr>
              <a:t>TRUSTED BY</a:t>
            </a:r>
            <a:endParaRPr lang="en-US" sz="3200" dirty="0">
              <a:solidFill>
                <a:schemeClr val="bg1"/>
              </a:solidFill>
            </a:endParaRPr>
          </a:p>
        </p:txBody>
      </p:sp>
      <p:pic>
        <p:nvPicPr>
          <p:cNvPr id="3" name="Picture 2" descr="A white text on a black background&#10;&#10;Description automatically generated">
            <a:extLst>
              <a:ext uri="{FF2B5EF4-FFF2-40B4-BE49-F238E27FC236}">
                <a16:creationId xmlns:a16="http://schemas.microsoft.com/office/drawing/2014/main" id="{718F6D83-07E8-0A87-4302-D3DA42AE07E8}"/>
              </a:ext>
            </a:extLst>
          </p:cNvPr>
          <p:cNvPicPr>
            <a:picLocks noChangeAspect="1"/>
          </p:cNvPicPr>
          <p:nvPr/>
        </p:nvPicPr>
        <p:blipFill>
          <a:blip r:embed="rId5"/>
          <a:stretch>
            <a:fillRect/>
          </a:stretch>
        </p:blipFill>
        <p:spPr>
          <a:xfrm>
            <a:off x="5170075" y="3736780"/>
            <a:ext cx="1914525" cy="846199"/>
          </a:xfrm>
          <a:prstGeom prst="rect">
            <a:avLst/>
          </a:prstGeom>
        </p:spPr>
      </p:pic>
      <p:pic>
        <p:nvPicPr>
          <p:cNvPr id="12" name="Picture 11" descr="A logo with a lighthouse and green leaves&#10;&#10;Description automatically generated">
            <a:extLst>
              <a:ext uri="{FF2B5EF4-FFF2-40B4-BE49-F238E27FC236}">
                <a16:creationId xmlns:a16="http://schemas.microsoft.com/office/drawing/2014/main" id="{8244934B-2B0F-73C3-EBA0-C50105D0BE9A}"/>
              </a:ext>
            </a:extLst>
          </p:cNvPr>
          <p:cNvPicPr>
            <a:picLocks noChangeAspect="1"/>
          </p:cNvPicPr>
          <p:nvPr/>
        </p:nvPicPr>
        <p:blipFill>
          <a:blip r:embed="rId6"/>
          <a:stretch>
            <a:fillRect/>
          </a:stretch>
        </p:blipFill>
        <p:spPr>
          <a:xfrm>
            <a:off x="56941" y="2687304"/>
            <a:ext cx="2117766" cy="2161886"/>
          </a:xfrm>
          <a:prstGeom prst="rect">
            <a:avLst/>
          </a:prstGeom>
        </p:spPr>
      </p:pic>
      <p:pic>
        <p:nvPicPr>
          <p:cNvPr id="14" name="Picture 13" descr="A logo of a golf club&#10;&#10;Description automatically generated">
            <a:extLst>
              <a:ext uri="{FF2B5EF4-FFF2-40B4-BE49-F238E27FC236}">
                <a16:creationId xmlns:a16="http://schemas.microsoft.com/office/drawing/2014/main" id="{774F4EA4-5EE0-9CC8-3BC8-8661AD497225}"/>
              </a:ext>
            </a:extLst>
          </p:cNvPr>
          <p:cNvPicPr>
            <a:picLocks noChangeAspect="1"/>
          </p:cNvPicPr>
          <p:nvPr/>
        </p:nvPicPr>
        <p:blipFill>
          <a:blip r:embed="rId7"/>
          <a:stretch>
            <a:fillRect/>
          </a:stretch>
        </p:blipFill>
        <p:spPr>
          <a:xfrm>
            <a:off x="2386810" y="2700817"/>
            <a:ext cx="2117765" cy="2140598"/>
          </a:xfrm>
          <a:prstGeom prst="rect">
            <a:avLst/>
          </a:prstGeom>
        </p:spPr>
      </p:pic>
      <p:pic>
        <p:nvPicPr>
          <p:cNvPr id="18" name="Picture 17" descr="A logo with a leaf and sun&#10;&#10;Description automatically generated">
            <a:extLst>
              <a:ext uri="{FF2B5EF4-FFF2-40B4-BE49-F238E27FC236}">
                <a16:creationId xmlns:a16="http://schemas.microsoft.com/office/drawing/2014/main" id="{E5480AB7-3A85-EFFD-E4F8-2099AB8FC745}"/>
              </a:ext>
            </a:extLst>
          </p:cNvPr>
          <p:cNvPicPr>
            <a:picLocks noChangeAspect="1"/>
          </p:cNvPicPr>
          <p:nvPr/>
        </p:nvPicPr>
        <p:blipFill>
          <a:blip r:embed="rId8"/>
          <a:stretch>
            <a:fillRect/>
          </a:stretch>
        </p:blipFill>
        <p:spPr>
          <a:xfrm>
            <a:off x="5131000" y="5190453"/>
            <a:ext cx="1929927" cy="1086478"/>
          </a:xfrm>
          <a:prstGeom prst="rect">
            <a:avLst/>
          </a:prstGeom>
        </p:spPr>
      </p:pic>
      <p:pic>
        <p:nvPicPr>
          <p:cNvPr id="20" name="Picture 19" descr="A poster of a village&#10;&#10;Description automatically generated">
            <a:extLst>
              <a:ext uri="{FF2B5EF4-FFF2-40B4-BE49-F238E27FC236}">
                <a16:creationId xmlns:a16="http://schemas.microsoft.com/office/drawing/2014/main" id="{A83FE16C-37CE-5383-334D-E411E9D72D70}"/>
              </a:ext>
            </a:extLst>
          </p:cNvPr>
          <p:cNvPicPr>
            <a:picLocks noChangeAspect="1"/>
          </p:cNvPicPr>
          <p:nvPr/>
        </p:nvPicPr>
        <p:blipFill>
          <a:blip r:embed="rId9"/>
          <a:stretch>
            <a:fillRect/>
          </a:stretch>
        </p:blipFill>
        <p:spPr>
          <a:xfrm>
            <a:off x="10500908" y="929884"/>
            <a:ext cx="1193479" cy="1623132"/>
          </a:xfrm>
          <a:prstGeom prst="rect">
            <a:avLst/>
          </a:prstGeom>
        </p:spPr>
      </p:pic>
      <p:pic>
        <p:nvPicPr>
          <p:cNvPr id="22" name="Picture 21" descr="A black and green sign with a flag and text&#10;&#10;Description automatically generated">
            <a:extLst>
              <a:ext uri="{FF2B5EF4-FFF2-40B4-BE49-F238E27FC236}">
                <a16:creationId xmlns:a16="http://schemas.microsoft.com/office/drawing/2014/main" id="{D5607EF6-5488-0D40-5119-C83B13B127B7}"/>
              </a:ext>
            </a:extLst>
          </p:cNvPr>
          <p:cNvPicPr>
            <a:picLocks noChangeAspect="1"/>
          </p:cNvPicPr>
          <p:nvPr/>
        </p:nvPicPr>
        <p:blipFill>
          <a:blip r:embed="rId10"/>
          <a:stretch>
            <a:fillRect/>
          </a:stretch>
        </p:blipFill>
        <p:spPr>
          <a:xfrm>
            <a:off x="5170076" y="2696405"/>
            <a:ext cx="1914525" cy="742950"/>
          </a:xfrm>
          <a:prstGeom prst="rect">
            <a:avLst/>
          </a:prstGeom>
        </p:spPr>
      </p:pic>
      <p:pic>
        <p:nvPicPr>
          <p:cNvPr id="24" name="Picture 23" descr="A logo of a company&#10;&#10;Description automatically generated">
            <a:extLst>
              <a:ext uri="{FF2B5EF4-FFF2-40B4-BE49-F238E27FC236}">
                <a16:creationId xmlns:a16="http://schemas.microsoft.com/office/drawing/2014/main" id="{6B082D0C-D7A2-FF8D-C97D-EEA1FBE923F1}"/>
              </a:ext>
            </a:extLst>
          </p:cNvPr>
          <p:cNvPicPr>
            <a:picLocks noChangeAspect="1"/>
          </p:cNvPicPr>
          <p:nvPr/>
        </p:nvPicPr>
        <p:blipFill>
          <a:blip r:embed="rId11"/>
          <a:stretch>
            <a:fillRect/>
          </a:stretch>
        </p:blipFill>
        <p:spPr>
          <a:xfrm>
            <a:off x="1300894" y="4700776"/>
            <a:ext cx="1750621" cy="1750621"/>
          </a:xfrm>
          <a:prstGeom prst="rect">
            <a:avLst/>
          </a:prstGeom>
        </p:spPr>
      </p:pic>
      <p:pic>
        <p:nvPicPr>
          <p:cNvPr id="28" name="Picture 27" descr="A logo of a trophy&#10;&#10;Description automatically generated">
            <a:extLst>
              <a:ext uri="{FF2B5EF4-FFF2-40B4-BE49-F238E27FC236}">
                <a16:creationId xmlns:a16="http://schemas.microsoft.com/office/drawing/2014/main" id="{1B2F8795-D3D3-3068-643F-BE055558A008}"/>
              </a:ext>
            </a:extLst>
          </p:cNvPr>
          <p:cNvPicPr>
            <a:picLocks noChangeAspect="1"/>
          </p:cNvPicPr>
          <p:nvPr/>
        </p:nvPicPr>
        <p:blipFill>
          <a:blip r:embed="rId12"/>
          <a:stretch>
            <a:fillRect/>
          </a:stretch>
        </p:blipFill>
        <p:spPr>
          <a:xfrm>
            <a:off x="7528025" y="2671951"/>
            <a:ext cx="1714500" cy="2028825"/>
          </a:xfrm>
          <a:prstGeom prst="rect">
            <a:avLst/>
          </a:prstGeom>
        </p:spPr>
      </p:pic>
      <p:pic>
        <p:nvPicPr>
          <p:cNvPr id="30" name="Picture 29" descr="A blue and red logo&#10;&#10;Description automatically generated">
            <a:extLst>
              <a:ext uri="{FF2B5EF4-FFF2-40B4-BE49-F238E27FC236}">
                <a16:creationId xmlns:a16="http://schemas.microsoft.com/office/drawing/2014/main" id="{1D07DF6C-A221-55C2-56D5-433A54582F00}"/>
              </a:ext>
            </a:extLst>
          </p:cNvPr>
          <p:cNvPicPr>
            <a:picLocks noChangeAspect="1"/>
          </p:cNvPicPr>
          <p:nvPr/>
        </p:nvPicPr>
        <p:blipFill>
          <a:blip r:embed="rId13"/>
          <a:stretch>
            <a:fillRect/>
          </a:stretch>
        </p:blipFill>
        <p:spPr>
          <a:xfrm>
            <a:off x="7637778" y="931682"/>
            <a:ext cx="2365552" cy="1621334"/>
          </a:xfrm>
          <a:prstGeom prst="rect">
            <a:avLst/>
          </a:prstGeom>
        </p:spPr>
      </p:pic>
      <p:pic>
        <p:nvPicPr>
          <p:cNvPr id="32" name="Picture 31" descr="A blue text with a hat on it&#10;&#10;Description automatically generated">
            <a:extLst>
              <a:ext uri="{FF2B5EF4-FFF2-40B4-BE49-F238E27FC236}">
                <a16:creationId xmlns:a16="http://schemas.microsoft.com/office/drawing/2014/main" id="{F8D698CF-D5A7-F36E-6585-8F1002546967}"/>
              </a:ext>
            </a:extLst>
          </p:cNvPr>
          <p:cNvPicPr>
            <a:picLocks noChangeAspect="1"/>
          </p:cNvPicPr>
          <p:nvPr/>
        </p:nvPicPr>
        <p:blipFill>
          <a:blip r:embed="rId14"/>
          <a:stretch>
            <a:fillRect/>
          </a:stretch>
        </p:blipFill>
        <p:spPr>
          <a:xfrm>
            <a:off x="4249329" y="1062933"/>
            <a:ext cx="3693271" cy="1132603"/>
          </a:xfrm>
          <a:prstGeom prst="rect">
            <a:avLst/>
          </a:prstGeom>
        </p:spPr>
      </p:pic>
      <p:pic>
        <p:nvPicPr>
          <p:cNvPr id="34" name="Picture 33" descr="A black and orange text&#10;&#10;Description automatically generated">
            <a:extLst>
              <a:ext uri="{FF2B5EF4-FFF2-40B4-BE49-F238E27FC236}">
                <a16:creationId xmlns:a16="http://schemas.microsoft.com/office/drawing/2014/main" id="{0632F88C-8DA6-97E5-F026-1A1C84EEB014}"/>
              </a:ext>
            </a:extLst>
          </p:cNvPr>
          <p:cNvPicPr>
            <a:picLocks noChangeAspect="1"/>
          </p:cNvPicPr>
          <p:nvPr/>
        </p:nvPicPr>
        <p:blipFill>
          <a:blip r:embed="rId15"/>
          <a:stretch>
            <a:fillRect/>
          </a:stretch>
        </p:blipFill>
        <p:spPr>
          <a:xfrm>
            <a:off x="428872" y="1301661"/>
            <a:ext cx="3916870" cy="879578"/>
          </a:xfrm>
          <a:prstGeom prst="rect">
            <a:avLst/>
          </a:prstGeom>
        </p:spPr>
      </p:pic>
      <p:pic>
        <p:nvPicPr>
          <p:cNvPr id="36" name="Picture 35" descr="A logo for a company&#10;&#10;Description automatically generated">
            <a:extLst>
              <a:ext uri="{FF2B5EF4-FFF2-40B4-BE49-F238E27FC236}">
                <a16:creationId xmlns:a16="http://schemas.microsoft.com/office/drawing/2014/main" id="{A3674461-263C-BF45-C977-FB34A1A128C9}"/>
              </a:ext>
            </a:extLst>
          </p:cNvPr>
          <p:cNvPicPr>
            <a:picLocks noChangeAspect="1"/>
          </p:cNvPicPr>
          <p:nvPr/>
        </p:nvPicPr>
        <p:blipFill>
          <a:blip r:embed="rId16"/>
          <a:stretch>
            <a:fillRect/>
          </a:stretch>
        </p:blipFill>
        <p:spPr>
          <a:xfrm>
            <a:off x="9576946" y="3038843"/>
            <a:ext cx="2425967" cy="1266142"/>
          </a:xfrm>
          <a:prstGeom prst="rect">
            <a:avLst/>
          </a:prstGeom>
        </p:spPr>
      </p:pic>
      <p:pic>
        <p:nvPicPr>
          <p:cNvPr id="39" name="Picture 38" descr="A blue planet with gold text&#10;&#10;Description automatically generated">
            <a:extLst>
              <a:ext uri="{FF2B5EF4-FFF2-40B4-BE49-F238E27FC236}">
                <a16:creationId xmlns:a16="http://schemas.microsoft.com/office/drawing/2014/main" id="{96EFBCA1-8700-6F3C-41EF-1D08B07E5D15}"/>
              </a:ext>
            </a:extLst>
          </p:cNvPr>
          <p:cNvPicPr>
            <a:picLocks noChangeAspect="1"/>
          </p:cNvPicPr>
          <p:nvPr/>
        </p:nvPicPr>
        <p:blipFill>
          <a:blip r:embed="rId17"/>
          <a:stretch>
            <a:fillRect/>
          </a:stretch>
        </p:blipFill>
        <p:spPr>
          <a:xfrm>
            <a:off x="8496409" y="4730905"/>
            <a:ext cx="3013841" cy="2005574"/>
          </a:xfrm>
          <a:prstGeom prst="rect">
            <a:avLst/>
          </a:prstGeom>
        </p:spPr>
      </p:pic>
    </p:spTree>
    <p:extLst>
      <p:ext uri="{BB962C8B-B14F-4D97-AF65-F5344CB8AC3E}">
        <p14:creationId xmlns:p14="http://schemas.microsoft.com/office/powerpoint/2010/main" val="3442794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2000">
                <a:schemeClr val="accent6"/>
              </a:gs>
              <a:gs pos="100000">
                <a:schemeClr val="accent6">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03D8DD5E-9CE7-5A58-0905-9FE8914A315B}"/>
              </a:ext>
            </a:extLst>
          </p:cNvPr>
          <p:cNvSpPr/>
          <p:nvPr/>
        </p:nvSpPr>
        <p:spPr>
          <a:xfrm>
            <a:off x="-35" y="-125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45" y="134468"/>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40" y="211221"/>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11" name="TextBox 10">
            <a:extLst>
              <a:ext uri="{FF2B5EF4-FFF2-40B4-BE49-F238E27FC236}">
                <a16:creationId xmlns:a16="http://schemas.microsoft.com/office/drawing/2014/main" id="{913E4820-CC6E-FE86-E744-BD388D5A70D9}"/>
              </a:ext>
            </a:extLst>
          </p:cNvPr>
          <p:cNvSpPr txBox="1"/>
          <p:nvPr/>
        </p:nvSpPr>
        <p:spPr>
          <a:xfrm>
            <a:off x="110427" y="680339"/>
            <a:ext cx="11839403" cy="6801862"/>
          </a:xfrm>
          <a:prstGeom prst="rect">
            <a:avLst/>
          </a:prstGeom>
          <a:noFill/>
        </p:spPr>
        <p:txBody>
          <a:bodyPr wrap="square" rtlCol="0">
            <a:spAutoFit/>
          </a:bodyPr>
          <a:lstStyle/>
          <a:p>
            <a:pPr marR="0" algn="ctr">
              <a:spcBef>
                <a:spcPts val="0"/>
              </a:spcBef>
              <a:spcAft>
                <a:spcPts val="0"/>
              </a:spcAft>
            </a:pPr>
            <a:r>
              <a:rPr lang="en-US" sz="7200" b="1" dirty="0">
                <a:solidFill>
                  <a:schemeClr val="bg1"/>
                </a:solidFill>
                <a:latin typeface="Poppins" panose="00000500000000000000" pitchFamily="2" charset="0"/>
                <a:ea typeface="Aptos" panose="020B0004020202020204" pitchFamily="34" charset="0"/>
              </a:rPr>
              <a:t>QUESTIONS?</a:t>
            </a:r>
            <a:endParaRPr lang="en-US" sz="2400" b="1" dirty="0">
              <a:solidFill>
                <a:schemeClr val="bg1"/>
              </a:solidFill>
              <a:latin typeface="Poppins" panose="00000500000000000000" pitchFamily="2" charset="0"/>
              <a:ea typeface="Aptos" panose="020B0004020202020204" pitchFamily="34" charset="0"/>
            </a:endParaRPr>
          </a:p>
          <a:p>
            <a:pPr marR="0" algn="ctr">
              <a:spcBef>
                <a:spcPts val="0"/>
              </a:spcBef>
              <a:spcAft>
                <a:spcPts val="0"/>
              </a:spcAft>
            </a:pPr>
            <a:endParaRPr lang="en-US" sz="2400" b="1" dirty="0">
              <a:solidFill>
                <a:schemeClr val="bg1"/>
              </a:solidFill>
              <a:latin typeface="Poppins" panose="00000500000000000000" pitchFamily="2" charset="0"/>
            </a:endParaRPr>
          </a:p>
          <a:p>
            <a:pPr marR="0" algn="ctr">
              <a:spcBef>
                <a:spcPts val="0"/>
              </a:spcBef>
              <a:spcAft>
                <a:spcPts val="0"/>
              </a:spcAft>
            </a:pPr>
            <a:endParaRPr lang="en-US" sz="3600" b="1" dirty="0">
              <a:solidFill>
                <a:schemeClr val="bg1"/>
              </a:solidFill>
              <a:latin typeface="Poppins" panose="00000500000000000000" pitchFamily="2" charset="0"/>
            </a:endParaRPr>
          </a:p>
          <a:p>
            <a:pPr marR="0" algn="ctr">
              <a:spcBef>
                <a:spcPts val="0"/>
              </a:spcBef>
              <a:spcAft>
                <a:spcPts val="0"/>
              </a:spcAft>
            </a:pPr>
            <a:r>
              <a:rPr lang="en-US" sz="3600" b="1" dirty="0">
                <a:solidFill>
                  <a:schemeClr val="bg1"/>
                </a:solidFill>
                <a:latin typeface="Poppins" panose="00000500000000000000" pitchFamily="2" charset="0"/>
              </a:rPr>
              <a:t>Todd Watkins</a:t>
            </a:r>
          </a:p>
          <a:p>
            <a:pPr marR="0" algn="ctr">
              <a:spcBef>
                <a:spcPts val="0"/>
              </a:spcBef>
              <a:spcAft>
                <a:spcPts val="0"/>
              </a:spcAft>
            </a:pPr>
            <a:r>
              <a:rPr lang="en-US" sz="3600" b="1" dirty="0">
                <a:solidFill>
                  <a:schemeClr val="bg1">
                    <a:lumMod val="95000"/>
                  </a:schemeClr>
                </a:solidFill>
                <a:latin typeface="Poppins" panose="00000500000000000000" pitchFamily="2" charset="0"/>
                <a:hlinkClick r:id="rId5">
                  <a:extLst>
                    <a:ext uri="{A12FA001-AC4F-418D-AE19-62706E023703}">
                      <ahyp:hlinkClr xmlns:ahyp="http://schemas.microsoft.com/office/drawing/2018/hyperlinkcolor" val="tx"/>
                    </a:ext>
                  </a:extLst>
                </a:hlinkClick>
              </a:rPr>
              <a:t>twatkins@paragonisg.com</a:t>
            </a:r>
            <a:endParaRPr lang="en-US" sz="3600" b="1" dirty="0">
              <a:solidFill>
                <a:schemeClr val="bg1">
                  <a:lumMod val="95000"/>
                </a:schemeClr>
              </a:solidFill>
              <a:latin typeface="Poppins" panose="00000500000000000000" pitchFamily="2" charset="0"/>
            </a:endParaRPr>
          </a:p>
          <a:p>
            <a:pPr marR="0" algn="ctr">
              <a:spcBef>
                <a:spcPts val="0"/>
              </a:spcBef>
              <a:spcAft>
                <a:spcPts val="0"/>
              </a:spcAft>
            </a:pPr>
            <a:endParaRPr lang="en-US" sz="3600" b="1" dirty="0">
              <a:solidFill>
                <a:schemeClr val="bg1"/>
              </a:solidFill>
              <a:latin typeface="Poppins" panose="00000500000000000000" pitchFamily="2" charset="0"/>
            </a:endParaRPr>
          </a:p>
          <a:p>
            <a:pPr marR="0" algn="ctr">
              <a:spcBef>
                <a:spcPts val="0"/>
              </a:spcBef>
              <a:spcAft>
                <a:spcPts val="0"/>
              </a:spcAft>
            </a:pPr>
            <a:r>
              <a:rPr lang="en-US" sz="3600" b="1" dirty="0">
                <a:solidFill>
                  <a:schemeClr val="bg1"/>
                </a:solidFill>
                <a:latin typeface="Poppins" panose="00000500000000000000" pitchFamily="2" charset="0"/>
              </a:rPr>
              <a:t>Dan Mount</a:t>
            </a:r>
          </a:p>
          <a:p>
            <a:pPr marR="0" algn="ctr">
              <a:spcBef>
                <a:spcPts val="0"/>
              </a:spcBef>
              <a:spcAft>
                <a:spcPts val="0"/>
              </a:spcAft>
            </a:pPr>
            <a:r>
              <a:rPr lang="en-US" sz="3600" b="1" dirty="0">
                <a:solidFill>
                  <a:schemeClr val="bg1">
                    <a:lumMod val="95000"/>
                  </a:schemeClr>
                </a:solidFill>
                <a:latin typeface="Poppins" panose="00000500000000000000" pitchFamily="2" charset="0"/>
                <a:hlinkClick r:id="rId6">
                  <a:extLst>
                    <a:ext uri="{A12FA001-AC4F-418D-AE19-62706E023703}">
                      <ahyp:hlinkClr xmlns:ahyp="http://schemas.microsoft.com/office/drawing/2018/hyperlinkcolor" val="tx"/>
                    </a:ext>
                  </a:extLst>
                </a:hlinkClick>
              </a:rPr>
              <a:t>dmount@paragonisg.com</a:t>
            </a:r>
            <a:endParaRPr lang="en-US" sz="3600" b="1" dirty="0">
              <a:solidFill>
                <a:schemeClr val="bg1">
                  <a:lumMod val="95000"/>
                </a:schemeClr>
              </a:solidFill>
              <a:latin typeface="Poppins" panose="00000500000000000000" pitchFamily="2" charset="0"/>
            </a:endParaRPr>
          </a:p>
          <a:p>
            <a:pPr marR="0" algn="ctr">
              <a:spcBef>
                <a:spcPts val="0"/>
              </a:spcBef>
              <a:spcAft>
                <a:spcPts val="0"/>
              </a:spcAft>
            </a:pPr>
            <a:endParaRPr lang="en-US" sz="3600" b="1" dirty="0">
              <a:solidFill>
                <a:schemeClr val="bg1"/>
              </a:solidFill>
              <a:latin typeface="Poppins" panose="00000500000000000000" pitchFamily="2" charset="0"/>
            </a:endParaRPr>
          </a:p>
          <a:p>
            <a:pPr marR="0" algn="ctr">
              <a:spcBef>
                <a:spcPts val="0"/>
              </a:spcBef>
              <a:spcAft>
                <a:spcPts val="0"/>
              </a:spcAft>
            </a:pPr>
            <a:endParaRPr lang="en-US" sz="4400" b="1" dirty="0">
              <a:solidFill>
                <a:schemeClr val="bg1"/>
              </a:solidFill>
              <a:latin typeface="Poppins" panose="00000500000000000000" pitchFamily="2" charset="0"/>
            </a:endParaRPr>
          </a:p>
          <a:p>
            <a:pPr marR="0" algn="ctr">
              <a:spcBef>
                <a:spcPts val="0"/>
              </a:spcBef>
              <a:spcAft>
                <a:spcPts val="0"/>
              </a:spcAft>
            </a:pPr>
            <a:endParaRPr lang="en-US" sz="4400" dirty="0">
              <a:solidFill>
                <a:schemeClr val="bg1"/>
              </a:solidFill>
            </a:endParaRPr>
          </a:p>
        </p:txBody>
      </p:sp>
    </p:spTree>
    <p:extLst>
      <p:ext uri="{BB962C8B-B14F-4D97-AF65-F5344CB8AC3E}">
        <p14:creationId xmlns:p14="http://schemas.microsoft.com/office/powerpoint/2010/main" val="678166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2000">
                <a:schemeClr val="accent6"/>
              </a:gs>
              <a:gs pos="100000">
                <a:schemeClr val="accent6">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3">
            <a:alphaModFix amt="10000"/>
            <a:extLst>
              <a:ext uri="{28A0092B-C50C-407E-A947-70E740481C1C}">
                <a14:useLocalDpi xmlns:a14="http://schemas.microsoft.com/office/drawing/2010/main"/>
              </a:ext>
            </a:extLst>
          </a:blip>
          <a:stretch>
            <a:fillRect/>
          </a:stretch>
        </p:blipFill>
        <p:spPr>
          <a:xfrm>
            <a:off x="5486402" y="980661"/>
            <a:ext cx="7673322" cy="5566541"/>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125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45" y="134468"/>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40" y="211221"/>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pic>
        <p:nvPicPr>
          <p:cNvPr id="22" name="Imagen 21">
            <a:extLst>
              <a:ext uri="{FF2B5EF4-FFF2-40B4-BE49-F238E27FC236}">
                <a16:creationId xmlns:a16="http://schemas.microsoft.com/office/drawing/2014/main" id="{489E0C3C-2D27-7EEB-7D86-8BC1C71BC289}"/>
              </a:ext>
            </a:extLst>
          </p:cNvPr>
          <p:cNvPicPr>
            <a:picLocks noChangeAspect="1"/>
          </p:cNvPicPr>
          <p:nvPr/>
        </p:nvPicPr>
        <p:blipFill>
          <a:blip r:embed="rId6">
            <a:alphaModFix amt="58000"/>
          </a:blip>
          <a:stretch>
            <a:fillRect/>
          </a:stretch>
        </p:blipFill>
        <p:spPr>
          <a:xfrm>
            <a:off x="7413609" y="751938"/>
            <a:ext cx="4891982" cy="5276028"/>
          </a:xfrm>
          <a:prstGeom prst="rect">
            <a:avLst/>
          </a:prstGeom>
        </p:spPr>
      </p:pic>
      <p:pic>
        <p:nvPicPr>
          <p:cNvPr id="15" name="Imagen 14">
            <a:extLst>
              <a:ext uri="{FF2B5EF4-FFF2-40B4-BE49-F238E27FC236}">
                <a16:creationId xmlns:a16="http://schemas.microsoft.com/office/drawing/2014/main" id="{16EEE5B8-A168-7046-569C-21DB724B1F22}"/>
              </a:ext>
            </a:extLst>
          </p:cNvPr>
          <p:cNvPicPr>
            <a:picLocks noChangeAspect="1"/>
          </p:cNvPicPr>
          <p:nvPr/>
        </p:nvPicPr>
        <p:blipFill>
          <a:blip r:embed="rId6">
            <a:alphaModFix amt="58000"/>
          </a:blip>
          <a:stretch>
            <a:fillRect/>
          </a:stretch>
        </p:blipFill>
        <p:spPr>
          <a:xfrm>
            <a:off x="2534053" y="5559192"/>
            <a:ext cx="9982200" cy="13110886"/>
          </a:xfrm>
          <a:prstGeom prst="rect">
            <a:avLst/>
          </a:prstGeom>
        </p:spPr>
      </p:pic>
      <p:sp>
        <p:nvSpPr>
          <p:cNvPr id="11" name="CuadroTexto 10">
            <a:extLst>
              <a:ext uri="{FF2B5EF4-FFF2-40B4-BE49-F238E27FC236}">
                <a16:creationId xmlns:a16="http://schemas.microsoft.com/office/drawing/2014/main" id="{11F29BBA-4656-20E1-7E64-47E59CDE5C85}"/>
              </a:ext>
            </a:extLst>
          </p:cNvPr>
          <p:cNvSpPr txBox="1"/>
          <p:nvPr/>
        </p:nvSpPr>
        <p:spPr>
          <a:xfrm>
            <a:off x="7202947" y="3177892"/>
            <a:ext cx="4343401" cy="830997"/>
          </a:xfrm>
          <a:prstGeom prst="rect">
            <a:avLst/>
          </a:prstGeom>
          <a:noFill/>
        </p:spPr>
        <p:txBody>
          <a:bodyPr wrap="square" rtlCol="0">
            <a:spAutoFit/>
          </a:bodyPr>
          <a:lstStyle/>
          <a:p>
            <a:r>
              <a:rPr lang="es-ES" sz="4800" b="1" dirty="0">
                <a:solidFill>
                  <a:schemeClr val="bg1"/>
                </a:solidFill>
                <a:latin typeface="Lato Black" panose="020F0502020204030203" pitchFamily="34" charset="77"/>
              </a:rPr>
              <a:t>THANK YOU!</a:t>
            </a:r>
          </a:p>
        </p:txBody>
      </p:sp>
      <p:pic>
        <p:nvPicPr>
          <p:cNvPr id="6" name="Imagen 5">
            <a:extLst>
              <a:ext uri="{FF2B5EF4-FFF2-40B4-BE49-F238E27FC236}">
                <a16:creationId xmlns:a16="http://schemas.microsoft.com/office/drawing/2014/main" id="{DABF81D8-9442-83E2-4C55-1B3DE0A1EB14}"/>
              </a:ext>
            </a:extLst>
          </p:cNvPr>
          <p:cNvPicPr>
            <a:picLocks noChangeAspect="1"/>
          </p:cNvPicPr>
          <p:nvPr/>
        </p:nvPicPr>
        <p:blipFill>
          <a:blip r:embed="rId7"/>
          <a:stretch>
            <a:fillRect/>
          </a:stretch>
        </p:blipFill>
        <p:spPr>
          <a:xfrm>
            <a:off x="-212357" y="48297"/>
            <a:ext cx="7851558" cy="7167625"/>
          </a:xfrm>
          <a:prstGeom prst="rect">
            <a:avLst/>
          </a:prstGeom>
        </p:spPr>
      </p:pic>
    </p:spTree>
    <p:extLst>
      <p:ext uri="{BB962C8B-B14F-4D97-AF65-F5344CB8AC3E}">
        <p14:creationId xmlns:p14="http://schemas.microsoft.com/office/powerpoint/2010/main" val="4037251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6CEC572E-94D2-FDDB-1A7D-916161B09B51}"/>
              </a:ext>
            </a:extLst>
          </p:cNvPr>
          <p:cNvSpPr/>
          <p:nvPr/>
        </p:nvSpPr>
        <p:spPr>
          <a:xfrm>
            <a:off x="-35" y="10188"/>
            <a:ext cx="12192000" cy="6868981"/>
          </a:xfrm>
          <a:prstGeom prst="rect">
            <a:avLst/>
          </a:prstGeom>
          <a:gradFill flip="none" rotWithShape="1">
            <a:gsLst>
              <a:gs pos="0">
                <a:schemeClr val="accent6">
                  <a:lumMod val="60000"/>
                  <a:lumOff val="40000"/>
                </a:schemeClr>
              </a:gs>
              <a:gs pos="54000">
                <a:schemeClr val="accent6"/>
              </a:gs>
              <a:gs pos="100000">
                <a:srgbClr val="3D761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 name="Imagen 4">
            <a:extLst>
              <a:ext uri="{FF2B5EF4-FFF2-40B4-BE49-F238E27FC236}">
                <a16:creationId xmlns:a16="http://schemas.microsoft.com/office/drawing/2014/main" id="{4DE69C2B-A0FE-8C9B-6106-0D0832125AC3}"/>
              </a:ext>
            </a:extLst>
          </p:cNvPr>
          <p:cNvPicPr>
            <a:picLocks noChangeAspect="1"/>
          </p:cNvPicPr>
          <p:nvPr/>
        </p:nvPicPr>
        <p:blipFill>
          <a:blip r:embed="rId3">
            <a:alphaModFix amt="80000"/>
          </a:blip>
          <a:stretch>
            <a:fillRect/>
          </a:stretch>
        </p:blipFill>
        <p:spPr>
          <a:xfrm>
            <a:off x="-366652" y="4019315"/>
            <a:ext cx="6369438" cy="6869472"/>
          </a:xfrm>
          <a:prstGeom prst="rect">
            <a:avLst/>
          </a:prstGeom>
        </p:spPr>
      </p:pic>
      <p:sp>
        <p:nvSpPr>
          <p:cNvPr id="34" name="Rectángulo redondeado 33">
            <a:extLst>
              <a:ext uri="{FF2B5EF4-FFF2-40B4-BE49-F238E27FC236}">
                <a16:creationId xmlns:a16="http://schemas.microsoft.com/office/drawing/2014/main" id="{40CB17CB-F553-04D5-1D35-2EC5D5F47425}"/>
              </a:ext>
            </a:extLst>
          </p:cNvPr>
          <p:cNvSpPr/>
          <p:nvPr/>
        </p:nvSpPr>
        <p:spPr>
          <a:xfrm>
            <a:off x="1681087" y="4289643"/>
            <a:ext cx="2404616" cy="427125"/>
          </a:xfrm>
          <a:prstGeom prst="roundRect">
            <a:avLst/>
          </a:prstGeom>
          <a:solidFill>
            <a:schemeClr val="accent1">
              <a:lumMod val="20000"/>
              <a:lumOff val="80000"/>
              <a:alpha val="4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4" name="Pentágono 113">
            <a:extLst>
              <a:ext uri="{FF2B5EF4-FFF2-40B4-BE49-F238E27FC236}">
                <a16:creationId xmlns:a16="http://schemas.microsoft.com/office/drawing/2014/main" id="{C97BD739-713A-044E-A7D1-97B1F4CA002A}"/>
              </a:ext>
            </a:extLst>
          </p:cNvPr>
          <p:cNvSpPr/>
          <p:nvPr/>
        </p:nvSpPr>
        <p:spPr>
          <a:xfrm rot="5400000">
            <a:off x="5596820" y="4314976"/>
            <a:ext cx="967248" cy="170529"/>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accent1">
                  <a:lumMod val="75000"/>
                </a:schemeClr>
              </a:solidFill>
            </a:endParaRPr>
          </a:p>
        </p:txBody>
      </p:sp>
      <p:sp>
        <p:nvSpPr>
          <p:cNvPr id="6" name="Rectángulo 5">
            <a:extLst>
              <a:ext uri="{FF2B5EF4-FFF2-40B4-BE49-F238E27FC236}">
                <a16:creationId xmlns:a16="http://schemas.microsoft.com/office/drawing/2014/main" id="{5FFD6577-4545-0F4B-B65A-7BF6227A115C}"/>
              </a:ext>
            </a:extLst>
          </p:cNvPr>
          <p:cNvSpPr/>
          <p:nvPr/>
        </p:nvSpPr>
        <p:spPr>
          <a:xfrm>
            <a:off x="0" y="-322"/>
            <a:ext cx="12192000" cy="562062"/>
          </a:xfrm>
          <a:prstGeom prst="rect">
            <a:avLst/>
          </a:prstGeom>
          <a:solidFill>
            <a:schemeClr val="accent6">
              <a:lumMod val="75000"/>
            </a:schemeClr>
          </a:solidFill>
          <a:ln>
            <a:noFill/>
          </a:ln>
          <a:effectLst>
            <a:outerShdw blurRad="50800" dist="63500" dir="5460000" algn="ctr" rotWithShape="0">
              <a:schemeClr val="accent6">
                <a:lumMod val="75000"/>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51" name="Rectangle 76">
            <a:extLst>
              <a:ext uri="{FF2B5EF4-FFF2-40B4-BE49-F238E27FC236}">
                <a16:creationId xmlns:a16="http://schemas.microsoft.com/office/drawing/2014/main" id="{97D12C13-C561-F147-9E3A-121AA6497F47}"/>
              </a:ext>
            </a:extLst>
          </p:cNvPr>
          <p:cNvSpPr/>
          <p:nvPr/>
        </p:nvSpPr>
        <p:spPr>
          <a:xfrm>
            <a:off x="501830" y="901714"/>
            <a:ext cx="3203121" cy="369332"/>
          </a:xfrm>
          <a:prstGeom prst="rect">
            <a:avLst/>
          </a:prstGeom>
        </p:spPr>
        <p:txBody>
          <a:bodyPr wrap="none">
            <a:spAutoFit/>
          </a:bodyPr>
          <a:lstStyle/>
          <a:p>
            <a:pPr>
              <a:spcBef>
                <a:spcPts val="100"/>
              </a:spcBef>
            </a:pPr>
            <a:r>
              <a:rPr lang="en-US" b="1" dirty="0">
                <a:solidFill>
                  <a:schemeClr val="bg1"/>
                </a:solidFill>
                <a:latin typeface="Lato Black" panose="020F0502020204030203" pitchFamily="34" charset="77"/>
                <a:cs typeface="Arial" panose="020B0604020202020204" pitchFamily="34" charset="0"/>
              </a:rPr>
              <a:t>OPERATIONAL </a:t>
            </a:r>
            <a:r>
              <a:rPr lang="en-US" dirty="0">
                <a:solidFill>
                  <a:schemeClr val="bg1"/>
                </a:solidFill>
                <a:latin typeface="Lato Black" panose="020F0502020204030203" pitchFamily="34" charset="77"/>
                <a:cs typeface="Arial" panose="020B0604020202020204" pitchFamily="34" charset="0"/>
              </a:rPr>
              <a:t>FOOTPRINT</a:t>
            </a:r>
          </a:p>
        </p:txBody>
      </p:sp>
      <p:sp>
        <p:nvSpPr>
          <p:cNvPr id="52" name="Rectangle 77">
            <a:extLst>
              <a:ext uri="{FF2B5EF4-FFF2-40B4-BE49-F238E27FC236}">
                <a16:creationId xmlns:a16="http://schemas.microsoft.com/office/drawing/2014/main" id="{51C73B5E-EBC3-C941-80E3-DC39A77D0A05}"/>
              </a:ext>
            </a:extLst>
          </p:cNvPr>
          <p:cNvSpPr/>
          <p:nvPr/>
        </p:nvSpPr>
        <p:spPr>
          <a:xfrm>
            <a:off x="8430247" y="935655"/>
            <a:ext cx="1596912" cy="369332"/>
          </a:xfrm>
          <a:prstGeom prst="rect">
            <a:avLst/>
          </a:prstGeom>
        </p:spPr>
        <p:txBody>
          <a:bodyPr wrap="none">
            <a:spAutoFit/>
          </a:bodyPr>
          <a:lstStyle/>
          <a:p>
            <a:pPr>
              <a:spcBef>
                <a:spcPts val="100"/>
              </a:spcBef>
            </a:pPr>
            <a:r>
              <a:rPr lang="en-US" dirty="0">
                <a:solidFill>
                  <a:schemeClr val="bg1"/>
                </a:solidFill>
                <a:latin typeface="Lato Black" panose="020F0502020204030203" pitchFamily="34" charset="77"/>
                <a:cs typeface="Arial" panose="020B0604020202020204" pitchFamily="34" charset="0"/>
              </a:rPr>
              <a:t>OWNERSHIP</a:t>
            </a:r>
          </a:p>
        </p:txBody>
      </p:sp>
      <p:grpSp>
        <p:nvGrpSpPr>
          <p:cNvPr id="36" name="Grupo 35">
            <a:extLst>
              <a:ext uri="{FF2B5EF4-FFF2-40B4-BE49-F238E27FC236}">
                <a16:creationId xmlns:a16="http://schemas.microsoft.com/office/drawing/2014/main" id="{E07662AC-F8B7-94A1-2D86-4497D5C157AA}"/>
              </a:ext>
            </a:extLst>
          </p:cNvPr>
          <p:cNvGrpSpPr/>
          <p:nvPr/>
        </p:nvGrpSpPr>
        <p:grpSpPr>
          <a:xfrm>
            <a:off x="8001240" y="4292836"/>
            <a:ext cx="2542664" cy="427125"/>
            <a:chOff x="7390423" y="4282969"/>
            <a:chExt cx="2542664" cy="427125"/>
          </a:xfrm>
        </p:grpSpPr>
        <p:sp>
          <p:nvSpPr>
            <p:cNvPr id="35" name="Rectángulo redondeado 34">
              <a:extLst>
                <a:ext uri="{FF2B5EF4-FFF2-40B4-BE49-F238E27FC236}">
                  <a16:creationId xmlns:a16="http://schemas.microsoft.com/office/drawing/2014/main" id="{58D85312-C30C-09C4-974B-BEFEAAECDAE0}"/>
                </a:ext>
              </a:extLst>
            </p:cNvPr>
            <p:cNvSpPr/>
            <p:nvPr/>
          </p:nvSpPr>
          <p:spPr>
            <a:xfrm>
              <a:off x="7390423" y="4282969"/>
              <a:ext cx="2542664" cy="427125"/>
            </a:xfrm>
            <a:prstGeom prst="roundRect">
              <a:avLst/>
            </a:prstGeom>
            <a:solidFill>
              <a:schemeClr val="accent1">
                <a:lumMod val="20000"/>
                <a:lumOff val="80000"/>
                <a:alpha val="4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Rectangle 80">
              <a:extLst>
                <a:ext uri="{FF2B5EF4-FFF2-40B4-BE49-F238E27FC236}">
                  <a16:creationId xmlns:a16="http://schemas.microsoft.com/office/drawing/2014/main" id="{7BCF6820-96D7-C643-8A4D-C2E2D9E7EA28}"/>
                </a:ext>
              </a:extLst>
            </p:cNvPr>
            <p:cNvSpPr/>
            <p:nvPr/>
          </p:nvSpPr>
          <p:spPr>
            <a:xfrm>
              <a:off x="7539474" y="4306344"/>
              <a:ext cx="2095445" cy="369332"/>
            </a:xfrm>
            <a:prstGeom prst="rect">
              <a:avLst/>
            </a:prstGeom>
          </p:spPr>
          <p:txBody>
            <a:bodyPr wrap="none">
              <a:spAutoFit/>
            </a:bodyPr>
            <a:lstStyle/>
            <a:p>
              <a:pPr>
                <a:spcBef>
                  <a:spcPts val="100"/>
                </a:spcBef>
              </a:pPr>
              <a:r>
                <a:rPr lang="en-US" dirty="0">
                  <a:solidFill>
                    <a:schemeClr val="bg1"/>
                  </a:solidFill>
                  <a:latin typeface="Lato Black" panose="020F0502020204030203" pitchFamily="34" charset="77"/>
                  <a:cs typeface="Arial" panose="020B0604020202020204" pitchFamily="34" charset="0"/>
                </a:rPr>
                <a:t>CUSTOMER BASE</a:t>
              </a:r>
            </a:p>
          </p:txBody>
        </p:sp>
      </p:grpSp>
      <p:sp>
        <p:nvSpPr>
          <p:cNvPr id="66" name="Freeform: Shape 13">
            <a:extLst>
              <a:ext uri="{FF2B5EF4-FFF2-40B4-BE49-F238E27FC236}">
                <a16:creationId xmlns:a16="http://schemas.microsoft.com/office/drawing/2014/main" id="{D41931DB-754E-0145-B978-AAE60134AC5E}"/>
              </a:ext>
            </a:extLst>
          </p:cNvPr>
          <p:cNvSpPr/>
          <p:nvPr/>
        </p:nvSpPr>
        <p:spPr>
          <a:xfrm rot="8100000">
            <a:off x="6435869" y="1372996"/>
            <a:ext cx="1596802" cy="1598434"/>
          </a:xfrm>
          <a:custGeom>
            <a:avLst/>
            <a:gdLst>
              <a:gd name="connsiteX0" fmla="*/ 2237582 w 2237582"/>
              <a:gd name="connsiteY0" fmla="*/ 0 h 2239871"/>
              <a:gd name="connsiteX1" fmla="*/ 2237582 w 2237582"/>
              <a:gd name="connsiteY1" fmla="*/ 931290 h 2239871"/>
              <a:gd name="connsiteX2" fmla="*/ 2237578 w 2237582"/>
              <a:gd name="connsiteY2" fmla="*/ 931290 h 2239871"/>
              <a:gd name="connsiteX3" fmla="*/ 931292 w 2237582"/>
              <a:gd name="connsiteY3" fmla="*/ 2237576 h 2239871"/>
              <a:gd name="connsiteX4" fmla="*/ 931360 w 2237582"/>
              <a:gd name="connsiteY4" fmla="*/ 2238918 h 2239871"/>
              <a:gd name="connsiteX5" fmla="*/ 1 w 2237582"/>
              <a:gd name="connsiteY5" fmla="*/ 2239871 h 2239871"/>
              <a:gd name="connsiteX6" fmla="*/ 654563 w 2237582"/>
              <a:gd name="connsiteY6" fmla="*/ 656182 h 2239871"/>
              <a:gd name="connsiteX7" fmla="*/ 2237582 w 2237582"/>
              <a:gd name="connsiteY7" fmla="*/ 0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7582" h="2239871">
                <a:moveTo>
                  <a:pt x="2237582" y="0"/>
                </a:moveTo>
                <a:lnTo>
                  <a:pt x="2237582" y="931290"/>
                </a:lnTo>
                <a:lnTo>
                  <a:pt x="2237578" y="931290"/>
                </a:lnTo>
                <a:cubicBezTo>
                  <a:pt x="1516136" y="931290"/>
                  <a:pt x="931292" y="1516134"/>
                  <a:pt x="931292" y="2237576"/>
                </a:cubicBezTo>
                <a:lnTo>
                  <a:pt x="931360" y="2238918"/>
                </a:lnTo>
                <a:lnTo>
                  <a:pt x="1" y="2239871"/>
                </a:lnTo>
                <a:cubicBezTo>
                  <a:pt x="-607" y="1646031"/>
                  <a:pt x="234869" y="1076305"/>
                  <a:pt x="654563" y="656182"/>
                </a:cubicBezTo>
                <a:cubicBezTo>
                  <a:pt x="1074257" y="236059"/>
                  <a:pt x="1643741" y="0"/>
                  <a:pt x="2237582"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8" name="Freeform: Shape 14">
            <a:extLst>
              <a:ext uri="{FF2B5EF4-FFF2-40B4-BE49-F238E27FC236}">
                <a16:creationId xmlns:a16="http://schemas.microsoft.com/office/drawing/2014/main" id="{C8565355-A531-EE40-9829-31A64232C414}"/>
              </a:ext>
            </a:extLst>
          </p:cNvPr>
          <p:cNvSpPr/>
          <p:nvPr/>
        </p:nvSpPr>
        <p:spPr>
          <a:xfrm rot="8100000" flipH="1">
            <a:off x="5306763" y="2502104"/>
            <a:ext cx="1596802" cy="1598434"/>
          </a:xfrm>
          <a:custGeom>
            <a:avLst/>
            <a:gdLst>
              <a:gd name="connsiteX0" fmla="*/ 2237582 w 2237582"/>
              <a:gd name="connsiteY0" fmla="*/ 0 h 2239871"/>
              <a:gd name="connsiteX1" fmla="*/ 654563 w 2237582"/>
              <a:gd name="connsiteY1" fmla="*/ 656182 h 2239871"/>
              <a:gd name="connsiteX2" fmla="*/ 1 w 2237582"/>
              <a:gd name="connsiteY2" fmla="*/ 2239871 h 2239871"/>
              <a:gd name="connsiteX3" fmla="*/ 931364 w 2237582"/>
              <a:gd name="connsiteY3" fmla="*/ 2238918 h 2239871"/>
              <a:gd name="connsiteX4" fmla="*/ 931296 w 2237582"/>
              <a:gd name="connsiteY4" fmla="*/ 2237579 h 2239871"/>
              <a:gd name="connsiteX5" fmla="*/ 2104022 w 2237582"/>
              <a:gd name="connsiteY5" fmla="*/ 938037 h 2239871"/>
              <a:gd name="connsiteX6" fmla="*/ 2237582 w 2237582"/>
              <a:gd name="connsiteY6" fmla="*/ 931293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582" h="2239871">
                <a:moveTo>
                  <a:pt x="2237582" y="0"/>
                </a:moveTo>
                <a:cubicBezTo>
                  <a:pt x="1643741" y="0"/>
                  <a:pt x="1074257" y="236059"/>
                  <a:pt x="654563" y="656182"/>
                </a:cubicBezTo>
                <a:cubicBezTo>
                  <a:pt x="234869" y="1076305"/>
                  <a:pt x="-607" y="1646031"/>
                  <a:pt x="1" y="2239871"/>
                </a:cubicBezTo>
                <a:lnTo>
                  <a:pt x="931364" y="2238918"/>
                </a:lnTo>
                <a:lnTo>
                  <a:pt x="931296" y="2237579"/>
                </a:lnTo>
                <a:cubicBezTo>
                  <a:pt x="931296" y="1561227"/>
                  <a:pt x="1445319" y="1004932"/>
                  <a:pt x="2104022" y="938037"/>
                </a:cubicBezTo>
                <a:lnTo>
                  <a:pt x="2237582" y="931293"/>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69" name="Freeform: Shape 16">
            <a:extLst>
              <a:ext uri="{FF2B5EF4-FFF2-40B4-BE49-F238E27FC236}">
                <a16:creationId xmlns:a16="http://schemas.microsoft.com/office/drawing/2014/main" id="{A523EBF3-0D8B-604B-A852-CD06D1DCAC3E}"/>
              </a:ext>
            </a:extLst>
          </p:cNvPr>
          <p:cNvSpPr/>
          <p:nvPr/>
        </p:nvSpPr>
        <p:spPr>
          <a:xfrm rot="13500000" flipH="1">
            <a:off x="4178811" y="1372997"/>
            <a:ext cx="1596801" cy="1598435"/>
          </a:xfrm>
          <a:custGeom>
            <a:avLst/>
            <a:gdLst>
              <a:gd name="connsiteX0" fmla="*/ 2237582 w 2237582"/>
              <a:gd name="connsiteY0" fmla="*/ 0 h 2239871"/>
              <a:gd name="connsiteX1" fmla="*/ 654563 w 2237582"/>
              <a:gd name="connsiteY1" fmla="*/ 656182 h 2239871"/>
              <a:gd name="connsiteX2" fmla="*/ 1 w 2237582"/>
              <a:gd name="connsiteY2" fmla="*/ 2239871 h 2239871"/>
              <a:gd name="connsiteX3" fmla="*/ 931363 w 2237582"/>
              <a:gd name="connsiteY3" fmla="*/ 2238918 h 2239871"/>
              <a:gd name="connsiteX4" fmla="*/ 931295 w 2237582"/>
              <a:gd name="connsiteY4" fmla="*/ 2237582 h 2239871"/>
              <a:gd name="connsiteX5" fmla="*/ 2237581 w 2237582"/>
              <a:gd name="connsiteY5" fmla="*/ 931296 h 2239871"/>
              <a:gd name="connsiteX6" fmla="*/ 2237581 w 2237582"/>
              <a:gd name="connsiteY6" fmla="*/ 931296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582" h="2239871">
                <a:moveTo>
                  <a:pt x="2237582" y="0"/>
                </a:moveTo>
                <a:cubicBezTo>
                  <a:pt x="1643741" y="0"/>
                  <a:pt x="1074257" y="236059"/>
                  <a:pt x="654563" y="656182"/>
                </a:cubicBezTo>
                <a:cubicBezTo>
                  <a:pt x="234869" y="1076305"/>
                  <a:pt x="-607" y="1646031"/>
                  <a:pt x="1" y="2239871"/>
                </a:cubicBezTo>
                <a:lnTo>
                  <a:pt x="931363" y="2238918"/>
                </a:lnTo>
                <a:lnTo>
                  <a:pt x="931295" y="2237582"/>
                </a:lnTo>
                <a:cubicBezTo>
                  <a:pt x="931295" y="1516140"/>
                  <a:pt x="1516139" y="931296"/>
                  <a:pt x="2237581" y="931296"/>
                </a:cubicBezTo>
                <a:lnTo>
                  <a:pt x="2237581" y="931296"/>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70" name="Freeform: Shape 30">
            <a:extLst>
              <a:ext uri="{FF2B5EF4-FFF2-40B4-BE49-F238E27FC236}">
                <a16:creationId xmlns:a16="http://schemas.microsoft.com/office/drawing/2014/main" id="{930061FE-146D-2746-BAA6-9EEE1F1E9C00}"/>
              </a:ext>
            </a:extLst>
          </p:cNvPr>
          <p:cNvSpPr/>
          <p:nvPr/>
        </p:nvSpPr>
        <p:spPr>
          <a:xfrm rot="8100000">
            <a:off x="5572788" y="2392730"/>
            <a:ext cx="1063310" cy="1060449"/>
          </a:xfrm>
          <a:custGeom>
            <a:avLst/>
            <a:gdLst>
              <a:gd name="connsiteX0" fmla="*/ 4989 w 1490005"/>
              <a:gd name="connsiteY0" fmla="*/ 0 h 1485997"/>
              <a:gd name="connsiteX1" fmla="*/ 1490005 w 1490005"/>
              <a:gd name="connsiteY1" fmla="*/ 1485016 h 1485997"/>
              <a:gd name="connsiteX2" fmla="*/ 1489956 w 1490005"/>
              <a:gd name="connsiteY2" fmla="*/ 1485997 h 1485997"/>
              <a:gd name="connsiteX3" fmla="*/ 1306218 w 1490005"/>
              <a:gd name="connsiteY3" fmla="*/ 1485809 h 1485997"/>
              <a:gd name="connsiteX4" fmla="*/ 1306286 w 1490005"/>
              <a:gd name="connsiteY4" fmla="*/ 1484470 h 1485997"/>
              <a:gd name="connsiteX5" fmla="*/ 133560 w 1490005"/>
              <a:gd name="connsiteY5" fmla="*/ 184928 h 1485997"/>
              <a:gd name="connsiteX6" fmla="*/ 0 w 1490005"/>
              <a:gd name="connsiteY6" fmla="*/ 178184 h 1485997"/>
              <a:gd name="connsiteX7" fmla="*/ 0 w 1490005"/>
              <a:gd name="connsiteY7" fmla="*/ 252 h 148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0005" h="1485997">
                <a:moveTo>
                  <a:pt x="4989" y="0"/>
                </a:moveTo>
                <a:cubicBezTo>
                  <a:pt x="825141" y="0"/>
                  <a:pt x="1490005" y="664864"/>
                  <a:pt x="1490005" y="1485016"/>
                </a:cubicBezTo>
                <a:lnTo>
                  <a:pt x="1489956" y="1485997"/>
                </a:lnTo>
                <a:lnTo>
                  <a:pt x="1306218" y="1485809"/>
                </a:lnTo>
                <a:lnTo>
                  <a:pt x="1306286" y="1484470"/>
                </a:lnTo>
                <a:cubicBezTo>
                  <a:pt x="1306286" y="808118"/>
                  <a:pt x="792263" y="251823"/>
                  <a:pt x="133560" y="184928"/>
                </a:cubicBezTo>
                <a:lnTo>
                  <a:pt x="0" y="178184"/>
                </a:lnTo>
                <a:lnTo>
                  <a:pt x="0" y="25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1" name="Freeform: Shape 29">
            <a:extLst>
              <a:ext uri="{FF2B5EF4-FFF2-40B4-BE49-F238E27FC236}">
                <a16:creationId xmlns:a16="http://schemas.microsoft.com/office/drawing/2014/main" id="{83ECA85B-2986-BD46-927F-45311C6A756A}"/>
              </a:ext>
            </a:extLst>
          </p:cNvPr>
          <p:cNvSpPr/>
          <p:nvPr/>
        </p:nvSpPr>
        <p:spPr>
          <a:xfrm rot="8100000">
            <a:off x="4832419" y="1643503"/>
            <a:ext cx="1055849" cy="1057912"/>
          </a:xfrm>
          <a:custGeom>
            <a:avLst/>
            <a:gdLst>
              <a:gd name="connsiteX0" fmla="*/ 1479550 w 1479550"/>
              <a:gd name="connsiteY0" fmla="*/ 0 h 1482442"/>
              <a:gd name="connsiteX1" fmla="*/ 1471999 w 1479550"/>
              <a:gd name="connsiteY1" fmla="*/ 149530 h 1482442"/>
              <a:gd name="connsiteX2" fmla="*/ 146485 w 1479550"/>
              <a:gd name="connsiteY2" fmla="*/ 1475045 h 1482442"/>
              <a:gd name="connsiteX3" fmla="*/ 0 w 1479550"/>
              <a:gd name="connsiteY3" fmla="*/ 1482442 h 1482442"/>
              <a:gd name="connsiteX4" fmla="*/ 181 w 1479550"/>
              <a:gd name="connsiteY4" fmla="*/ 1306219 h 1482442"/>
              <a:gd name="connsiteX5" fmla="*/ 1517 w 1479550"/>
              <a:gd name="connsiteY5" fmla="*/ 1306287 h 1482442"/>
              <a:gd name="connsiteX6" fmla="*/ 1307803 w 1479550"/>
              <a:gd name="connsiteY6" fmla="*/ 1 h 148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9550" h="1482442">
                <a:moveTo>
                  <a:pt x="1479550" y="0"/>
                </a:moveTo>
                <a:lnTo>
                  <a:pt x="1471999" y="149530"/>
                </a:lnTo>
                <a:cubicBezTo>
                  <a:pt x="1401021" y="848437"/>
                  <a:pt x="845391" y="1404067"/>
                  <a:pt x="146485" y="1475045"/>
                </a:cubicBezTo>
                <a:lnTo>
                  <a:pt x="0" y="1482442"/>
                </a:lnTo>
                <a:lnTo>
                  <a:pt x="181" y="1306219"/>
                </a:lnTo>
                <a:lnTo>
                  <a:pt x="1517" y="1306287"/>
                </a:lnTo>
                <a:cubicBezTo>
                  <a:pt x="722959" y="1306287"/>
                  <a:pt x="1307803" y="721443"/>
                  <a:pt x="1307803" y="1"/>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3" name="Freeform: Shape 27">
            <a:extLst>
              <a:ext uri="{FF2B5EF4-FFF2-40B4-BE49-F238E27FC236}">
                <a16:creationId xmlns:a16="http://schemas.microsoft.com/office/drawing/2014/main" id="{BD1A1442-6EC9-FF47-89FD-4F2D811BD291}"/>
              </a:ext>
            </a:extLst>
          </p:cNvPr>
          <p:cNvSpPr/>
          <p:nvPr/>
        </p:nvSpPr>
        <p:spPr>
          <a:xfrm rot="8100000">
            <a:off x="6323552" y="1644076"/>
            <a:ext cx="1061587" cy="1057955"/>
          </a:xfrm>
          <a:custGeom>
            <a:avLst/>
            <a:gdLst>
              <a:gd name="connsiteX0" fmla="*/ 1484889 w 1487591"/>
              <a:gd name="connsiteY0" fmla="*/ 0 h 1482502"/>
              <a:gd name="connsiteX1" fmla="*/ 1487591 w 1487591"/>
              <a:gd name="connsiteY1" fmla="*/ 137 h 1482502"/>
              <a:gd name="connsiteX2" fmla="*/ 1487591 w 1487591"/>
              <a:gd name="connsiteY2" fmla="*/ 174688 h 1482502"/>
              <a:gd name="connsiteX3" fmla="*/ 1487587 w 1487591"/>
              <a:gd name="connsiteY3" fmla="*/ 174688 h 1482502"/>
              <a:gd name="connsiteX4" fmla="*/ 181301 w 1487591"/>
              <a:gd name="connsiteY4" fmla="*/ 1480974 h 1482502"/>
              <a:gd name="connsiteX5" fmla="*/ 181369 w 1487591"/>
              <a:gd name="connsiteY5" fmla="*/ 1482316 h 1482502"/>
              <a:gd name="connsiteX6" fmla="*/ 0 w 1487591"/>
              <a:gd name="connsiteY6" fmla="*/ 1482502 h 1482502"/>
              <a:gd name="connsiteX7" fmla="*/ 7540 w 1487591"/>
              <a:gd name="connsiteY7" fmla="*/ 1333182 h 1482502"/>
              <a:gd name="connsiteX8" fmla="*/ 1484889 w 1487591"/>
              <a:gd name="connsiteY8" fmla="*/ 0 h 148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7591" h="1482502">
                <a:moveTo>
                  <a:pt x="1484889" y="0"/>
                </a:moveTo>
                <a:lnTo>
                  <a:pt x="1487591" y="137"/>
                </a:lnTo>
                <a:lnTo>
                  <a:pt x="1487591" y="174688"/>
                </a:lnTo>
                <a:lnTo>
                  <a:pt x="1487587" y="174688"/>
                </a:lnTo>
                <a:cubicBezTo>
                  <a:pt x="766145" y="174688"/>
                  <a:pt x="181301" y="759532"/>
                  <a:pt x="181301" y="1480974"/>
                </a:cubicBezTo>
                <a:lnTo>
                  <a:pt x="181369" y="1482316"/>
                </a:lnTo>
                <a:lnTo>
                  <a:pt x="0" y="1482502"/>
                </a:lnTo>
                <a:lnTo>
                  <a:pt x="7540" y="1333182"/>
                </a:lnTo>
                <a:cubicBezTo>
                  <a:pt x="83588" y="584353"/>
                  <a:pt x="715997" y="0"/>
                  <a:pt x="1484889"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7" name="Imagen 56">
            <a:extLst>
              <a:ext uri="{FF2B5EF4-FFF2-40B4-BE49-F238E27FC236}">
                <a16:creationId xmlns:a16="http://schemas.microsoft.com/office/drawing/2014/main" id="{066FC203-839C-D940-BB27-35A95090A506}"/>
              </a:ext>
            </a:extLst>
          </p:cNvPr>
          <p:cNvPicPr>
            <a:picLocks noChangeAspect="1"/>
          </p:cNvPicPr>
          <p:nvPr/>
        </p:nvPicPr>
        <p:blipFill>
          <a:blip r:embed="rId4">
            <a:duotone>
              <a:prstClr val="black"/>
              <a:schemeClr val="accent6">
                <a:tint val="45000"/>
                <a:satMod val="400000"/>
              </a:schemeClr>
            </a:duotone>
            <a:alphaModFix amt="58000"/>
          </a:blip>
          <a:stretch>
            <a:fillRect/>
          </a:stretch>
        </p:blipFill>
        <p:spPr>
          <a:xfrm>
            <a:off x="5479598" y="1509463"/>
            <a:ext cx="1390075" cy="1042556"/>
          </a:xfrm>
          <a:prstGeom prst="rect">
            <a:avLst/>
          </a:prstGeom>
          <a:effectLst>
            <a:outerShdw blurRad="203200" dist="12700" dir="5400000" sx="104000" sy="104000" algn="ctr" rotWithShape="0">
              <a:srgbClr val="000000">
                <a:alpha val="23000"/>
              </a:srgbClr>
            </a:outerShdw>
          </a:effectLst>
        </p:spPr>
      </p:pic>
      <p:sp>
        <p:nvSpPr>
          <p:cNvPr id="74" name="Content Placeholder 1">
            <a:extLst>
              <a:ext uri="{FF2B5EF4-FFF2-40B4-BE49-F238E27FC236}">
                <a16:creationId xmlns:a16="http://schemas.microsoft.com/office/drawing/2014/main" id="{0A6C9986-9A6C-6146-B182-5F63CA5317EB}"/>
              </a:ext>
            </a:extLst>
          </p:cNvPr>
          <p:cNvSpPr txBox="1">
            <a:spLocks/>
          </p:cNvSpPr>
          <p:nvPr/>
        </p:nvSpPr>
        <p:spPr>
          <a:xfrm>
            <a:off x="529026" y="1380480"/>
            <a:ext cx="3576415" cy="25241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1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a:spcBef>
                <a:spcPts val="300"/>
              </a:spcBef>
              <a:buFont typeface="Courier New" panose="02070309020205020404" pitchFamily="49" charset="0"/>
              <a:buChar char="o"/>
            </a:pPr>
            <a:r>
              <a:rPr lang="en-US" sz="1200" dirty="0">
                <a:solidFill>
                  <a:schemeClr val="bg1"/>
                </a:solidFill>
                <a:latin typeface="Lato" panose="020F0502020204030203" pitchFamily="34" charset="77"/>
              </a:rPr>
              <a:t>Houston HQ </a:t>
            </a:r>
          </a:p>
          <a:p>
            <a:pPr marL="233362" lvl="1" indent="0">
              <a:spcBef>
                <a:spcPts val="300"/>
              </a:spcBef>
              <a:buFont typeface="Arial" pitchFamily="34" charset="0"/>
              <a:buNone/>
            </a:pPr>
            <a:endParaRPr lang="en-US" sz="1200" dirty="0">
              <a:solidFill>
                <a:schemeClr val="bg1"/>
              </a:solidFill>
              <a:latin typeface="Lato" panose="020F0502020204030203" pitchFamily="34" charset="77"/>
            </a:endParaRPr>
          </a:p>
        </p:txBody>
      </p:sp>
      <p:sp>
        <p:nvSpPr>
          <p:cNvPr id="75" name="Rectangle 78">
            <a:extLst>
              <a:ext uri="{FF2B5EF4-FFF2-40B4-BE49-F238E27FC236}">
                <a16:creationId xmlns:a16="http://schemas.microsoft.com/office/drawing/2014/main" id="{1C10B5E5-3FD5-BD4D-BCFE-4464401FC633}"/>
              </a:ext>
            </a:extLst>
          </p:cNvPr>
          <p:cNvSpPr/>
          <p:nvPr/>
        </p:nvSpPr>
        <p:spPr>
          <a:xfrm>
            <a:off x="8427081" y="1380480"/>
            <a:ext cx="3591920" cy="328692"/>
          </a:xfrm>
          <a:prstGeom prst="rect">
            <a:avLst/>
          </a:prstGeom>
        </p:spPr>
        <p:txBody>
          <a:bodyPr>
            <a:noAutofit/>
          </a:bodyPr>
          <a:lstStyle/>
          <a:p>
            <a:pPr marL="171450" indent="-171450">
              <a:spcBef>
                <a:spcPts val="300"/>
              </a:spcBef>
              <a:buFont typeface="Courier New" panose="02070309020205020404" pitchFamily="49" charset="0"/>
              <a:buChar char="o"/>
            </a:pPr>
            <a:r>
              <a:rPr lang="en-US" sz="1200" dirty="0">
                <a:solidFill>
                  <a:schemeClr val="bg1"/>
                </a:solidFill>
                <a:latin typeface="Lato" panose="020F0502020204030203" pitchFamily="34" charset="77"/>
                <a:cs typeface="Arial" panose="020B0604020202020204" pitchFamily="34" charset="0"/>
              </a:rPr>
              <a:t>Audited by PwC </a:t>
            </a:r>
          </a:p>
          <a:p>
            <a:pPr marL="171450" indent="-171450">
              <a:spcBef>
                <a:spcPts val="300"/>
              </a:spcBef>
              <a:buFont typeface="Courier New" panose="02070309020205020404" pitchFamily="49" charset="0"/>
              <a:buChar char="o"/>
            </a:pPr>
            <a:endParaRPr lang="en-US" sz="1200" dirty="0">
              <a:solidFill>
                <a:schemeClr val="bg1"/>
              </a:solidFill>
              <a:latin typeface="Lato" panose="020F0502020204030203" pitchFamily="34" charset="77"/>
              <a:cs typeface="Arial" panose="020B0604020202020204" pitchFamily="34" charset="0"/>
            </a:endParaRPr>
          </a:p>
        </p:txBody>
      </p:sp>
      <p:sp>
        <p:nvSpPr>
          <p:cNvPr id="86" name="Oval 21">
            <a:extLst>
              <a:ext uri="{FF2B5EF4-FFF2-40B4-BE49-F238E27FC236}">
                <a16:creationId xmlns:a16="http://schemas.microsoft.com/office/drawing/2014/main" id="{32210711-9059-DC4B-8173-22D0BFCD0A40}"/>
              </a:ext>
            </a:extLst>
          </p:cNvPr>
          <p:cNvSpPr/>
          <p:nvPr/>
        </p:nvSpPr>
        <p:spPr bwMode="auto">
          <a:xfrm>
            <a:off x="4273025" y="1800415"/>
            <a:ext cx="879589" cy="921881"/>
          </a:xfrm>
          <a:prstGeom prst="roundRect">
            <a:avLst/>
          </a:prstGeom>
          <a:solidFill>
            <a:schemeClr val="accent6">
              <a:lumMod val="75000"/>
            </a:schemeClr>
          </a:solidFill>
          <a:ln w="12700" cmpd="sng">
            <a:solidFill>
              <a:schemeClr val="bg1"/>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sz="900" dirty="0"/>
          </a:p>
        </p:txBody>
      </p:sp>
      <p:sp>
        <p:nvSpPr>
          <p:cNvPr id="89" name="Oval 21">
            <a:extLst>
              <a:ext uri="{FF2B5EF4-FFF2-40B4-BE49-F238E27FC236}">
                <a16:creationId xmlns:a16="http://schemas.microsoft.com/office/drawing/2014/main" id="{57100894-3A8A-7F40-ABA1-884F081C29ED}"/>
              </a:ext>
            </a:extLst>
          </p:cNvPr>
          <p:cNvSpPr/>
          <p:nvPr/>
        </p:nvSpPr>
        <p:spPr bwMode="auto">
          <a:xfrm>
            <a:off x="5627174" y="2980061"/>
            <a:ext cx="879589" cy="921881"/>
          </a:xfrm>
          <a:prstGeom prst="roundRect">
            <a:avLst/>
          </a:prstGeom>
          <a:solidFill>
            <a:schemeClr val="accent6">
              <a:lumMod val="75000"/>
            </a:schemeClr>
          </a:solidFill>
          <a:ln w="12700" cmpd="sng">
            <a:solidFill>
              <a:schemeClr val="bg1"/>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sz="900" dirty="0"/>
          </a:p>
        </p:txBody>
      </p:sp>
      <p:sp>
        <p:nvSpPr>
          <p:cNvPr id="90" name="Oval 21">
            <a:extLst>
              <a:ext uri="{FF2B5EF4-FFF2-40B4-BE49-F238E27FC236}">
                <a16:creationId xmlns:a16="http://schemas.microsoft.com/office/drawing/2014/main" id="{B3AB9E39-AA44-D142-A8D5-534C5BF65360}"/>
              </a:ext>
            </a:extLst>
          </p:cNvPr>
          <p:cNvSpPr/>
          <p:nvPr/>
        </p:nvSpPr>
        <p:spPr bwMode="auto">
          <a:xfrm>
            <a:off x="6934876" y="1778362"/>
            <a:ext cx="879589" cy="921881"/>
          </a:xfrm>
          <a:prstGeom prst="roundRect">
            <a:avLst/>
          </a:prstGeom>
          <a:solidFill>
            <a:schemeClr val="accent6">
              <a:lumMod val="75000"/>
            </a:schemeClr>
          </a:solidFill>
          <a:ln w="12700" cmpd="sng">
            <a:solidFill>
              <a:schemeClr val="bg1"/>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sz="900" dirty="0"/>
          </a:p>
        </p:txBody>
      </p:sp>
      <p:sp>
        <p:nvSpPr>
          <p:cNvPr id="115" name="Pentágono 114">
            <a:extLst>
              <a:ext uri="{FF2B5EF4-FFF2-40B4-BE49-F238E27FC236}">
                <a16:creationId xmlns:a16="http://schemas.microsoft.com/office/drawing/2014/main" id="{9DD9C457-D89B-7B4D-987F-D2FE088E17A8}"/>
              </a:ext>
            </a:extLst>
          </p:cNvPr>
          <p:cNvSpPr/>
          <p:nvPr/>
        </p:nvSpPr>
        <p:spPr>
          <a:xfrm flipH="1">
            <a:off x="4035293" y="1045855"/>
            <a:ext cx="945962" cy="170529"/>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1">
                  <a:lumMod val="60000"/>
                  <a:lumOff val="40000"/>
                </a:schemeClr>
              </a:solidFill>
            </a:endParaRPr>
          </a:p>
        </p:txBody>
      </p:sp>
      <p:sp>
        <p:nvSpPr>
          <p:cNvPr id="116" name="Pentágono 115">
            <a:extLst>
              <a:ext uri="{FF2B5EF4-FFF2-40B4-BE49-F238E27FC236}">
                <a16:creationId xmlns:a16="http://schemas.microsoft.com/office/drawing/2014/main" id="{4A167BEB-80ED-4E4C-96DE-E9B94E6934AF}"/>
              </a:ext>
            </a:extLst>
          </p:cNvPr>
          <p:cNvSpPr/>
          <p:nvPr/>
        </p:nvSpPr>
        <p:spPr>
          <a:xfrm>
            <a:off x="7239490" y="1048481"/>
            <a:ext cx="967248" cy="170529"/>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24" name="Conector recto 123">
            <a:extLst>
              <a:ext uri="{FF2B5EF4-FFF2-40B4-BE49-F238E27FC236}">
                <a16:creationId xmlns:a16="http://schemas.microsoft.com/office/drawing/2014/main" id="{256DC331-55F4-5F40-A325-B8895A774F2E}"/>
              </a:ext>
            </a:extLst>
          </p:cNvPr>
          <p:cNvCxnSpPr>
            <a:cxnSpLocks/>
          </p:cNvCxnSpPr>
          <p:nvPr/>
        </p:nvCxnSpPr>
        <p:spPr>
          <a:xfrm flipV="1">
            <a:off x="6165709" y="4863875"/>
            <a:ext cx="5265492" cy="1281"/>
          </a:xfrm>
          <a:prstGeom prst="line">
            <a:avLst/>
          </a:prstGeom>
          <a:ln w="254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0C6C376D-5DD5-6540-941B-1900C7DDF67E}"/>
              </a:ext>
            </a:extLst>
          </p:cNvPr>
          <p:cNvCxnSpPr>
            <a:cxnSpLocks/>
          </p:cNvCxnSpPr>
          <p:nvPr/>
        </p:nvCxnSpPr>
        <p:spPr>
          <a:xfrm>
            <a:off x="602084" y="4847515"/>
            <a:ext cx="5393095" cy="36350"/>
          </a:xfrm>
          <a:prstGeom prst="line">
            <a:avLst/>
          </a:prstGeom>
          <a:ln w="254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8" name="Imagen 57">
            <a:extLst>
              <a:ext uri="{FF2B5EF4-FFF2-40B4-BE49-F238E27FC236}">
                <a16:creationId xmlns:a16="http://schemas.microsoft.com/office/drawing/2014/main" id="{B3AA3764-A9CD-A843-A68E-A5EA7EF049C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319723" y="1879531"/>
            <a:ext cx="838916" cy="753132"/>
          </a:xfrm>
          <a:prstGeom prst="rect">
            <a:avLst/>
          </a:prstGeom>
        </p:spPr>
      </p:pic>
      <p:pic>
        <p:nvPicPr>
          <p:cNvPr id="59" name="Imagen 58">
            <a:extLst>
              <a:ext uri="{FF2B5EF4-FFF2-40B4-BE49-F238E27FC236}">
                <a16:creationId xmlns:a16="http://schemas.microsoft.com/office/drawing/2014/main" id="{168E2014-E3BB-6843-BC71-EBF4B8F07E6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703030" y="2986232"/>
            <a:ext cx="754831" cy="917123"/>
          </a:xfrm>
          <a:prstGeom prst="rect">
            <a:avLst/>
          </a:prstGeom>
        </p:spPr>
      </p:pic>
      <p:pic>
        <p:nvPicPr>
          <p:cNvPr id="60" name="Imagen 59">
            <a:extLst>
              <a:ext uri="{FF2B5EF4-FFF2-40B4-BE49-F238E27FC236}">
                <a16:creationId xmlns:a16="http://schemas.microsoft.com/office/drawing/2014/main" id="{9BCE6F8D-85A1-E04E-9B79-FFF3A9C08EC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98000" y="1849182"/>
            <a:ext cx="770349" cy="793301"/>
          </a:xfrm>
          <a:prstGeom prst="rect">
            <a:avLst/>
          </a:prstGeom>
        </p:spPr>
      </p:pic>
      <p:sp>
        <p:nvSpPr>
          <p:cNvPr id="54" name="Rectángulo 74">
            <a:extLst>
              <a:ext uri="{FF2B5EF4-FFF2-40B4-BE49-F238E27FC236}">
                <a16:creationId xmlns:a16="http://schemas.microsoft.com/office/drawing/2014/main" id="{E6FCCDD4-BCD4-9740-AC52-7A4443C64D1A}"/>
              </a:ext>
            </a:extLst>
          </p:cNvPr>
          <p:cNvSpPr/>
          <p:nvPr/>
        </p:nvSpPr>
        <p:spPr>
          <a:xfrm>
            <a:off x="0" y="6529308"/>
            <a:ext cx="12192000" cy="328691"/>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Title 2">
            <a:extLst>
              <a:ext uri="{FF2B5EF4-FFF2-40B4-BE49-F238E27FC236}">
                <a16:creationId xmlns:a16="http://schemas.microsoft.com/office/drawing/2014/main" id="{29040B7E-B972-624C-8DE2-700101460ACF}"/>
              </a:ext>
            </a:extLst>
          </p:cNvPr>
          <p:cNvSpPr txBox="1">
            <a:spLocks/>
          </p:cNvSpPr>
          <p:nvPr/>
        </p:nvSpPr>
        <p:spPr>
          <a:xfrm>
            <a:off x="8551869" y="6567408"/>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900" dirty="0">
                <a:solidFill>
                  <a:schemeClr val="bg1"/>
                </a:solidFill>
              </a:rPr>
              <a:t>Copyright 2023 </a:t>
            </a:r>
            <a:r>
              <a:rPr lang="es-ES" sz="900" dirty="0" err="1">
                <a:solidFill>
                  <a:schemeClr val="bg1"/>
                </a:solidFill>
              </a:rPr>
              <a:t>Paragon</a:t>
            </a:r>
            <a:r>
              <a:rPr lang="es-ES" sz="900" dirty="0">
                <a:solidFill>
                  <a:schemeClr val="bg1"/>
                </a:solidFill>
              </a:rPr>
              <a:t> ISG C-</a:t>
            </a:r>
            <a:r>
              <a:rPr lang="es-ES" sz="900" dirty="0" err="1">
                <a:solidFill>
                  <a:schemeClr val="bg1"/>
                </a:solidFill>
              </a:rPr>
              <a:t>ompany</a:t>
            </a:r>
            <a:r>
              <a:rPr lang="es-ES" sz="900" dirty="0">
                <a:solidFill>
                  <a:schemeClr val="bg1"/>
                </a:solidFill>
              </a:rPr>
              <a:t>. </a:t>
            </a:r>
            <a:r>
              <a:rPr lang="es-ES" sz="900" dirty="0" err="1">
                <a:solidFill>
                  <a:schemeClr val="bg1"/>
                </a:solidFill>
              </a:rPr>
              <a:t>All</a:t>
            </a:r>
            <a:r>
              <a:rPr lang="es-ES" sz="900" dirty="0">
                <a:solidFill>
                  <a:schemeClr val="bg1"/>
                </a:solidFill>
              </a:rPr>
              <a:t> </a:t>
            </a:r>
            <a:r>
              <a:rPr lang="es-ES" sz="900" dirty="0" err="1">
                <a:solidFill>
                  <a:schemeClr val="bg1"/>
                </a:solidFill>
              </a:rPr>
              <a:t>rights</a:t>
            </a:r>
            <a:r>
              <a:rPr lang="es-ES" sz="900" dirty="0">
                <a:solidFill>
                  <a:schemeClr val="bg1"/>
                </a:solidFill>
              </a:rPr>
              <a:t> </a:t>
            </a:r>
            <a:r>
              <a:rPr lang="es-ES" sz="900" dirty="0" err="1">
                <a:solidFill>
                  <a:schemeClr val="bg1"/>
                </a:solidFill>
              </a:rPr>
              <a:t>reserved</a:t>
            </a:r>
            <a:r>
              <a:rPr lang="es-ES" sz="900" dirty="0">
                <a:solidFill>
                  <a:schemeClr val="bg1"/>
                </a:solidFill>
              </a:rPr>
              <a:t>.</a:t>
            </a:r>
          </a:p>
          <a:p>
            <a:br>
              <a:rPr lang="es-ES" sz="900" dirty="0">
                <a:solidFill>
                  <a:schemeClr val="bg1"/>
                </a:solidFill>
              </a:rPr>
            </a:br>
            <a:endParaRPr lang="en-US" sz="9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260176E-0F5E-A2AD-3A2C-492137D18339}"/>
              </a:ext>
            </a:extLst>
          </p:cNvPr>
          <p:cNvSpPr txBox="1"/>
          <p:nvPr/>
        </p:nvSpPr>
        <p:spPr>
          <a:xfrm>
            <a:off x="529848" y="1790810"/>
            <a:ext cx="3125973" cy="461665"/>
          </a:xfrm>
          <a:prstGeom prst="rect">
            <a:avLst/>
          </a:prstGeom>
          <a:noFill/>
        </p:spPr>
        <p:txBody>
          <a:bodyPr wrap="square">
            <a:spAutoFit/>
          </a:bodyPr>
          <a:lstStyle/>
          <a:p>
            <a:pPr marL="171450" indent="-171450">
              <a:spcBef>
                <a:spcPts val="300"/>
              </a:spcBef>
              <a:buFont typeface="Courier New" panose="02070309020205020404" pitchFamily="49" charset="0"/>
              <a:buChar char="o"/>
            </a:pPr>
            <a:r>
              <a:rPr lang="en-US" sz="1200" dirty="0">
                <a:solidFill>
                  <a:schemeClr val="bg1"/>
                </a:solidFill>
                <a:latin typeface="Lato" panose="020F0502020204030203" pitchFamily="34" charset="77"/>
              </a:rPr>
              <a:t>100+ employees distributed across multiple locations in the country</a:t>
            </a:r>
          </a:p>
        </p:txBody>
      </p:sp>
      <p:sp>
        <p:nvSpPr>
          <p:cNvPr id="9" name="TextBox 8">
            <a:extLst>
              <a:ext uri="{FF2B5EF4-FFF2-40B4-BE49-F238E27FC236}">
                <a16:creationId xmlns:a16="http://schemas.microsoft.com/office/drawing/2014/main" id="{73C023F9-C0E9-D54F-35FD-358A802D9642}"/>
              </a:ext>
            </a:extLst>
          </p:cNvPr>
          <p:cNvSpPr txBox="1"/>
          <p:nvPr/>
        </p:nvSpPr>
        <p:spPr>
          <a:xfrm>
            <a:off x="521025" y="2410394"/>
            <a:ext cx="3193716" cy="461665"/>
          </a:xfrm>
          <a:prstGeom prst="rect">
            <a:avLst/>
          </a:prstGeom>
          <a:noFill/>
        </p:spPr>
        <p:txBody>
          <a:bodyPr wrap="square">
            <a:spAutoFit/>
          </a:bodyPr>
          <a:lstStyle/>
          <a:p>
            <a:pPr marL="171450" indent="-171450">
              <a:spcBef>
                <a:spcPts val="300"/>
              </a:spcBef>
              <a:buFont typeface="Courier New" panose="02070309020205020404" pitchFamily="49" charset="0"/>
              <a:buChar char="o"/>
            </a:pPr>
            <a:r>
              <a:rPr lang="en-US" sz="1200" dirty="0">
                <a:solidFill>
                  <a:schemeClr val="bg1"/>
                </a:solidFill>
                <a:latin typeface="Lato" panose="020F0502020204030203" pitchFamily="34" charset="77"/>
              </a:rPr>
              <a:t>5 warehouse/shop locations with ~335,000 SF in PA, NY, OH and Texas</a:t>
            </a:r>
          </a:p>
        </p:txBody>
      </p:sp>
      <p:sp>
        <p:nvSpPr>
          <p:cNvPr id="11" name="TextBox 10">
            <a:extLst>
              <a:ext uri="{FF2B5EF4-FFF2-40B4-BE49-F238E27FC236}">
                <a16:creationId xmlns:a16="http://schemas.microsoft.com/office/drawing/2014/main" id="{091CC287-8AC2-06C7-9BBB-30A980D9D224}"/>
              </a:ext>
            </a:extLst>
          </p:cNvPr>
          <p:cNvSpPr txBox="1"/>
          <p:nvPr/>
        </p:nvSpPr>
        <p:spPr>
          <a:xfrm>
            <a:off x="518502" y="3029979"/>
            <a:ext cx="3349807" cy="646331"/>
          </a:xfrm>
          <a:prstGeom prst="rect">
            <a:avLst/>
          </a:prstGeom>
          <a:noFill/>
        </p:spPr>
        <p:txBody>
          <a:bodyPr wrap="square">
            <a:spAutoFit/>
          </a:bodyPr>
          <a:lstStyle/>
          <a:p>
            <a:pPr marL="171450" indent="-171450">
              <a:spcBef>
                <a:spcPts val="300"/>
              </a:spcBef>
              <a:buFont typeface="Courier New" panose="02070309020205020404" pitchFamily="49" charset="0"/>
              <a:buChar char="o"/>
            </a:pPr>
            <a:r>
              <a:rPr lang="en-US" sz="1200" dirty="0">
                <a:solidFill>
                  <a:schemeClr val="bg1"/>
                </a:solidFill>
                <a:latin typeface="Lato" panose="020F0502020204030203" pitchFamily="34" charset="77"/>
              </a:rPr>
              <a:t>Our team is made of the industry’s most experienced experts in environmental services drilling fluids and solids control.</a:t>
            </a:r>
          </a:p>
        </p:txBody>
      </p:sp>
      <p:sp>
        <p:nvSpPr>
          <p:cNvPr id="17" name="TextBox 16">
            <a:extLst>
              <a:ext uri="{FF2B5EF4-FFF2-40B4-BE49-F238E27FC236}">
                <a16:creationId xmlns:a16="http://schemas.microsoft.com/office/drawing/2014/main" id="{357B1568-9627-6665-5B1C-C656A2C254DF}"/>
              </a:ext>
            </a:extLst>
          </p:cNvPr>
          <p:cNvSpPr txBox="1"/>
          <p:nvPr/>
        </p:nvSpPr>
        <p:spPr>
          <a:xfrm>
            <a:off x="8399093" y="2121279"/>
            <a:ext cx="3507164" cy="1015663"/>
          </a:xfrm>
          <a:prstGeom prst="rect">
            <a:avLst/>
          </a:prstGeom>
          <a:noFill/>
        </p:spPr>
        <p:txBody>
          <a:bodyPr wrap="square">
            <a:spAutoFit/>
          </a:bodyPr>
          <a:lstStyle/>
          <a:p>
            <a:pPr marL="171450" indent="-171450">
              <a:spcBef>
                <a:spcPts val="300"/>
              </a:spcBef>
              <a:buFont typeface="Courier New" panose="02070309020205020404" pitchFamily="49" charset="0"/>
              <a:buChar char="o"/>
            </a:pPr>
            <a:r>
              <a:rPr lang="en-US" sz="1200" dirty="0">
                <a:solidFill>
                  <a:schemeClr val="bg1"/>
                </a:solidFill>
                <a:latin typeface="Lato" panose="020F0502020204030203" pitchFamily="34" charset="77"/>
                <a:cs typeface="Arial" panose="020B0604020202020204" pitchFamily="34" charset="0"/>
              </a:rPr>
              <a:t>Majority ownership held by Palladium Equity Partners, a New York City-based private equity firm (founded in 1997). Palladium has invested over $2.8 billion of capital in 36 platform investments and 140 add-on acquisitions</a:t>
            </a:r>
          </a:p>
        </p:txBody>
      </p:sp>
      <p:sp>
        <p:nvSpPr>
          <p:cNvPr id="18" name="Rectangle 17">
            <a:extLst>
              <a:ext uri="{FF2B5EF4-FFF2-40B4-BE49-F238E27FC236}">
                <a16:creationId xmlns:a16="http://schemas.microsoft.com/office/drawing/2014/main" id="{8DF57DFD-B1A6-E72D-8E90-9E4AFEB3D685}"/>
              </a:ext>
            </a:extLst>
          </p:cNvPr>
          <p:cNvSpPr/>
          <p:nvPr/>
        </p:nvSpPr>
        <p:spPr>
          <a:xfrm>
            <a:off x="11206698" y="7082804"/>
            <a:ext cx="2273138" cy="94357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Anadir</a:t>
            </a:r>
            <a:r>
              <a:rPr lang="en-US" sz="1200" dirty="0">
                <a:solidFill>
                  <a:schemeClr val="tx1"/>
                </a:solidFill>
              </a:rPr>
              <a:t> </a:t>
            </a:r>
            <a:r>
              <a:rPr lang="en-US" sz="1200" dirty="0" err="1">
                <a:solidFill>
                  <a:schemeClr val="tx1"/>
                </a:solidFill>
              </a:rPr>
              <a:t>los</a:t>
            </a:r>
            <a:r>
              <a:rPr lang="en-US" sz="1200" dirty="0">
                <a:solidFill>
                  <a:schemeClr val="tx1"/>
                </a:solidFill>
              </a:rPr>
              <a:t> logos de </a:t>
            </a:r>
            <a:r>
              <a:rPr lang="en-US" sz="1200" u="sng" dirty="0">
                <a:solidFill>
                  <a:schemeClr val="tx1"/>
                </a:solidFill>
              </a:rPr>
              <a:t>ECT2, City of New Philadelphia Ohio, Gulf Breeze Florida</a:t>
            </a:r>
            <a:endParaRPr lang="en-US" sz="1200" u="sng" dirty="0">
              <a:solidFill>
                <a:schemeClr val="accent2"/>
              </a:solidFill>
            </a:endParaRPr>
          </a:p>
        </p:txBody>
      </p:sp>
      <p:sp>
        <p:nvSpPr>
          <p:cNvPr id="2" name="TextBox 135">
            <a:extLst>
              <a:ext uri="{FF2B5EF4-FFF2-40B4-BE49-F238E27FC236}">
                <a16:creationId xmlns:a16="http://schemas.microsoft.com/office/drawing/2014/main" id="{82C80953-206D-DFC2-FF09-79CBBF7A4BD3}"/>
              </a:ext>
            </a:extLst>
          </p:cNvPr>
          <p:cNvSpPr txBox="1"/>
          <p:nvPr/>
        </p:nvSpPr>
        <p:spPr>
          <a:xfrm>
            <a:off x="4466202" y="5929252"/>
            <a:ext cx="962156" cy="33855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800" dirty="0">
                <a:solidFill>
                  <a:schemeClr val="bg1"/>
                </a:solidFill>
                <a:latin typeface="Lato" panose="020F0502020204030203" pitchFamily="34" charset="77"/>
                <a:cs typeface="Arial" panose="020B0604020202020204" pitchFamily="34" charset="0"/>
              </a:rPr>
              <a:t>ON-SITE DEWATERING</a:t>
            </a:r>
          </a:p>
        </p:txBody>
      </p:sp>
      <p:sp>
        <p:nvSpPr>
          <p:cNvPr id="8" name="TextBox 138">
            <a:extLst>
              <a:ext uri="{FF2B5EF4-FFF2-40B4-BE49-F238E27FC236}">
                <a16:creationId xmlns:a16="http://schemas.microsoft.com/office/drawing/2014/main" id="{E0A4770A-E3C6-056E-94FA-C4E9634AFB44}"/>
              </a:ext>
            </a:extLst>
          </p:cNvPr>
          <p:cNvSpPr txBox="1"/>
          <p:nvPr/>
        </p:nvSpPr>
        <p:spPr>
          <a:xfrm>
            <a:off x="2368246" y="5929252"/>
            <a:ext cx="970472" cy="21544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800" dirty="0">
                <a:solidFill>
                  <a:schemeClr val="bg1"/>
                </a:solidFill>
                <a:latin typeface="Lato" panose="020F0502020204030203" pitchFamily="34" charset="77"/>
                <a:cs typeface="Arial" panose="020B0604020202020204" pitchFamily="34" charset="0"/>
              </a:rPr>
              <a:t>REMEDIATION</a:t>
            </a:r>
          </a:p>
        </p:txBody>
      </p:sp>
      <p:sp>
        <p:nvSpPr>
          <p:cNvPr id="10" name="TextBox 45">
            <a:extLst>
              <a:ext uri="{FF2B5EF4-FFF2-40B4-BE49-F238E27FC236}">
                <a16:creationId xmlns:a16="http://schemas.microsoft.com/office/drawing/2014/main" id="{0C9BEF11-D14B-DB96-18CE-8B8AE127A8A5}"/>
              </a:ext>
            </a:extLst>
          </p:cNvPr>
          <p:cNvSpPr txBox="1"/>
          <p:nvPr/>
        </p:nvSpPr>
        <p:spPr>
          <a:xfrm>
            <a:off x="3429582" y="5929252"/>
            <a:ext cx="875629" cy="21544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800" dirty="0">
                <a:solidFill>
                  <a:schemeClr val="bg1"/>
                </a:solidFill>
                <a:latin typeface="Lato" panose="020F0502020204030203" pitchFamily="34" charset="77"/>
                <a:cs typeface="Arial" panose="020B0604020202020204" pitchFamily="34" charset="0"/>
              </a:rPr>
              <a:t>DREDGING</a:t>
            </a:r>
          </a:p>
        </p:txBody>
      </p:sp>
      <p:sp>
        <p:nvSpPr>
          <p:cNvPr id="13" name="Oval 21">
            <a:extLst>
              <a:ext uri="{FF2B5EF4-FFF2-40B4-BE49-F238E27FC236}">
                <a16:creationId xmlns:a16="http://schemas.microsoft.com/office/drawing/2014/main" id="{134F5372-B1C7-050A-1197-027390B143BF}"/>
              </a:ext>
            </a:extLst>
          </p:cNvPr>
          <p:cNvSpPr/>
          <p:nvPr/>
        </p:nvSpPr>
        <p:spPr bwMode="auto">
          <a:xfrm>
            <a:off x="473502" y="5088633"/>
            <a:ext cx="776501" cy="787836"/>
          </a:xfrm>
          <a:prstGeom prst="roundRect">
            <a:avLst/>
          </a:prstGeom>
          <a:solidFill>
            <a:schemeClr val="accent6">
              <a:lumMod val="75000"/>
            </a:schemeClr>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900" dirty="0">
              <a:latin typeface="Arial" panose="020B0604020202020204" pitchFamily="34" charset="0"/>
              <a:cs typeface="Arial" panose="020B0604020202020204" pitchFamily="34" charset="0"/>
            </a:endParaRPr>
          </a:p>
        </p:txBody>
      </p:sp>
      <p:grpSp>
        <p:nvGrpSpPr>
          <p:cNvPr id="15" name="Group 19">
            <a:extLst>
              <a:ext uri="{FF2B5EF4-FFF2-40B4-BE49-F238E27FC236}">
                <a16:creationId xmlns:a16="http://schemas.microsoft.com/office/drawing/2014/main" id="{78D1F08D-3CA4-6156-18FF-98BB5836E903}"/>
              </a:ext>
            </a:extLst>
          </p:cNvPr>
          <p:cNvGrpSpPr/>
          <p:nvPr/>
        </p:nvGrpSpPr>
        <p:grpSpPr>
          <a:xfrm>
            <a:off x="1478471" y="5088633"/>
            <a:ext cx="776501" cy="787836"/>
            <a:chOff x="7629162" y="4650073"/>
            <a:chExt cx="776501" cy="787836"/>
          </a:xfrm>
          <a:solidFill>
            <a:schemeClr val="accent6">
              <a:lumMod val="75000"/>
            </a:schemeClr>
          </a:solidFill>
        </p:grpSpPr>
        <p:sp>
          <p:nvSpPr>
            <p:cNvPr id="16" name="Oval 21">
              <a:extLst>
                <a:ext uri="{FF2B5EF4-FFF2-40B4-BE49-F238E27FC236}">
                  <a16:creationId xmlns:a16="http://schemas.microsoft.com/office/drawing/2014/main" id="{C32BA8CC-14F7-5599-0A2E-D1AF911DF01A}"/>
                </a:ext>
              </a:extLst>
            </p:cNvPr>
            <p:cNvSpPr/>
            <p:nvPr/>
          </p:nvSpPr>
          <p:spPr bwMode="auto">
            <a:xfrm>
              <a:off x="7629162" y="4650073"/>
              <a:ext cx="776501" cy="787836"/>
            </a:xfrm>
            <a:prstGeom prst="roundRect">
              <a:avLst/>
            </a:prstGeom>
            <a:grp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900" dirty="0">
                <a:latin typeface="Arial" panose="020B0604020202020204" pitchFamily="34" charset="0"/>
                <a:cs typeface="Arial" panose="020B0604020202020204" pitchFamily="34" charset="0"/>
              </a:endParaRPr>
            </a:p>
          </p:txBody>
        </p:sp>
        <p:pic>
          <p:nvPicPr>
            <p:cNvPr id="19" name="Picture 2" descr="Clean Water Icons - Download Free Vector Icons | Noun Project">
              <a:extLst>
                <a:ext uri="{FF2B5EF4-FFF2-40B4-BE49-F238E27FC236}">
                  <a16:creationId xmlns:a16="http://schemas.microsoft.com/office/drawing/2014/main" id="{FE674DAC-B990-DCA4-287A-30FFB47BC9D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741883" y="4774752"/>
              <a:ext cx="571974" cy="571974"/>
            </a:xfrm>
            <a:prstGeom prst="rect">
              <a:avLst/>
            </a:prstGeom>
            <a:grpFill/>
          </p:spPr>
        </p:pic>
      </p:grpSp>
      <p:grpSp>
        <p:nvGrpSpPr>
          <p:cNvPr id="20" name="Group 20">
            <a:extLst>
              <a:ext uri="{FF2B5EF4-FFF2-40B4-BE49-F238E27FC236}">
                <a16:creationId xmlns:a16="http://schemas.microsoft.com/office/drawing/2014/main" id="{7C2BBC17-943C-C984-59C7-009EFA739318}"/>
              </a:ext>
            </a:extLst>
          </p:cNvPr>
          <p:cNvGrpSpPr/>
          <p:nvPr/>
        </p:nvGrpSpPr>
        <p:grpSpPr>
          <a:xfrm>
            <a:off x="2483440" y="5088633"/>
            <a:ext cx="776501" cy="787836"/>
            <a:chOff x="8623389" y="4657331"/>
            <a:chExt cx="776501" cy="787836"/>
          </a:xfrm>
          <a:solidFill>
            <a:schemeClr val="accent6">
              <a:lumMod val="75000"/>
            </a:schemeClr>
          </a:solidFill>
        </p:grpSpPr>
        <p:sp>
          <p:nvSpPr>
            <p:cNvPr id="21" name="Oval 21">
              <a:extLst>
                <a:ext uri="{FF2B5EF4-FFF2-40B4-BE49-F238E27FC236}">
                  <a16:creationId xmlns:a16="http://schemas.microsoft.com/office/drawing/2014/main" id="{8B6B2186-7AC4-C201-0C62-B6B7915ED26F}"/>
                </a:ext>
              </a:extLst>
            </p:cNvPr>
            <p:cNvSpPr/>
            <p:nvPr/>
          </p:nvSpPr>
          <p:spPr bwMode="auto">
            <a:xfrm>
              <a:off x="8623389" y="4657331"/>
              <a:ext cx="776501" cy="787836"/>
            </a:xfrm>
            <a:prstGeom prst="roundRect">
              <a:avLst/>
            </a:prstGeom>
            <a:grp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900" dirty="0">
                <a:latin typeface="Arial" panose="020B0604020202020204" pitchFamily="34" charset="0"/>
                <a:cs typeface="Arial" panose="020B0604020202020204" pitchFamily="34" charset="0"/>
              </a:endParaRPr>
            </a:p>
          </p:txBody>
        </p:sp>
        <p:pic>
          <p:nvPicPr>
            <p:cNvPr id="22" name="Picture 8" descr="Free Soil Restoration Icon of Glyph style - Available in SVG, PNG, EPS, AI  &amp; Icon fonts">
              <a:extLst>
                <a:ext uri="{FF2B5EF4-FFF2-40B4-BE49-F238E27FC236}">
                  <a16:creationId xmlns:a16="http://schemas.microsoft.com/office/drawing/2014/main" id="{35D51339-0730-7618-4C75-E773C807CC89}"/>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763209" y="4716988"/>
              <a:ext cx="560531" cy="560531"/>
            </a:xfrm>
            <a:prstGeom prst="rect">
              <a:avLst/>
            </a:prstGeom>
            <a:grpFill/>
          </p:spPr>
        </p:pic>
      </p:grpSp>
      <p:sp>
        <p:nvSpPr>
          <p:cNvPr id="24" name="Oval 21">
            <a:extLst>
              <a:ext uri="{FF2B5EF4-FFF2-40B4-BE49-F238E27FC236}">
                <a16:creationId xmlns:a16="http://schemas.microsoft.com/office/drawing/2014/main" id="{5C32B994-9BA8-A58F-191F-D84E1F137AD8}"/>
              </a:ext>
            </a:extLst>
          </p:cNvPr>
          <p:cNvSpPr/>
          <p:nvPr/>
        </p:nvSpPr>
        <p:spPr bwMode="auto">
          <a:xfrm>
            <a:off x="3499685" y="5099089"/>
            <a:ext cx="776501" cy="787836"/>
          </a:xfrm>
          <a:prstGeom prst="roundRect">
            <a:avLst/>
          </a:prstGeom>
          <a:solidFill>
            <a:schemeClr val="accent6">
              <a:lumMod val="75000"/>
            </a:schemeClr>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900" dirty="0">
              <a:latin typeface="Arial" panose="020B0604020202020204" pitchFamily="34" charset="0"/>
              <a:cs typeface="Arial" panose="020B0604020202020204" pitchFamily="34" charset="0"/>
            </a:endParaRPr>
          </a:p>
        </p:txBody>
      </p:sp>
      <p:sp>
        <p:nvSpPr>
          <p:cNvPr id="27" name="Oval 21">
            <a:extLst>
              <a:ext uri="{FF2B5EF4-FFF2-40B4-BE49-F238E27FC236}">
                <a16:creationId xmlns:a16="http://schemas.microsoft.com/office/drawing/2014/main" id="{3A290BD8-C06C-CB9E-478B-7DCC24B7A763}"/>
              </a:ext>
            </a:extLst>
          </p:cNvPr>
          <p:cNvSpPr/>
          <p:nvPr/>
        </p:nvSpPr>
        <p:spPr bwMode="auto">
          <a:xfrm>
            <a:off x="4569397" y="5092870"/>
            <a:ext cx="776501" cy="787836"/>
          </a:xfrm>
          <a:prstGeom prst="roundRect">
            <a:avLst/>
          </a:prstGeom>
          <a:solidFill>
            <a:schemeClr val="accent6">
              <a:lumMod val="75000"/>
            </a:schemeClr>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900" dirty="0">
              <a:latin typeface="Arial" panose="020B0604020202020204" pitchFamily="34" charset="0"/>
              <a:cs typeface="Arial" panose="020B0604020202020204" pitchFamily="34" charset="0"/>
            </a:endParaRPr>
          </a:p>
        </p:txBody>
      </p:sp>
      <p:pic>
        <p:nvPicPr>
          <p:cNvPr id="28" name="Imagen 36">
            <a:extLst>
              <a:ext uri="{FF2B5EF4-FFF2-40B4-BE49-F238E27FC236}">
                <a16:creationId xmlns:a16="http://schemas.microsoft.com/office/drawing/2014/main" id="{EE07391F-4D9A-0181-C8C3-F4612972C733}"/>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94000"/>
                    </a14:imgEffect>
                  </a14:imgLayer>
                </a14:imgProps>
              </a:ext>
              <a:ext uri="{28A0092B-C50C-407E-A947-70E740481C1C}">
                <a14:useLocalDpi xmlns:a14="http://schemas.microsoft.com/office/drawing/2010/main" val="0"/>
              </a:ext>
            </a:extLst>
          </a:blip>
          <a:stretch>
            <a:fillRect/>
          </a:stretch>
        </p:blipFill>
        <p:spPr>
          <a:xfrm>
            <a:off x="4536574" y="5155529"/>
            <a:ext cx="842005" cy="882238"/>
          </a:xfrm>
          <a:prstGeom prst="rect">
            <a:avLst/>
          </a:prstGeom>
        </p:spPr>
      </p:pic>
      <p:sp>
        <p:nvSpPr>
          <p:cNvPr id="29" name="TextBox 141">
            <a:extLst>
              <a:ext uri="{FF2B5EF4-FFF2-40B4-BE49-F238E27FC236}">
                <a16:creationId xmlns:a16="http://schemas.microsoft.com/office/drawing/2014/main" id="{43C96F4D-0D50-3B58-9A63-A73BDEB44CBE}"/>
              </a:ext>
            </a:extLst>
          </p:cNvPr>
          <p:cNvSpPr txBox="1"/>
          <p:nvPr/>
        </p:nvSpPr>
        <p:spPr>
          <a:xfrm>
            <a:off x="1281698" y="5929252"/>
            <a:ext cx="1167642" cy="338554"/>
          </a:xfrm>
          <a:prstGeom prst="rect">
            <a:avLst/>
          </a:prstGeom>
          <a:noFill/>
        </p:spPr>
        <p:txBody>
          <a:bodyPr wrap="square" rtlCol="0">
            <a:spAutoFit/>
          </a:bodyPr>
          <a:lstStyle/>
          <a:p>
            <a:pPr algn="ctr"/>
            <a:r>
              <a:rPr lang="en-US" sz="800" dirty="0">
                <a:solidFill>
                  <a:schemeClr val="bg1"/>
                </a:solidFill>
                <a:latin typeface="Lato" panose="020F0502020204030203" pitchFamily="34" charset="77"/>
                <a:cs typeface="Arial" panose="020B0604020202020204" pitchFamily="34" charset="0"/>
              </a:rPr>
              <a:t>WASTE &amp; WATER TREATMENT</a:t>
            </a:r>
          </a:p>
        </p:txBody>
      </p:sp>
      <p:sp>
        <p:nvSpPr>
          <p:cNvPr id="30" name="TextBox 144">
            <a:extLst>
              <a:ext uri="{FF2B5EF4-FFF2-40B4-BE49-F238E27FC236}">
                <a16:creationId xmlns:a16="http://schemas.microsoft.com/office/drawing/2014/main" id="{A09FCDED-2995-A87F-DD8D-256EB61F8E80}"/>
              </a:ext>
            </a:extLst>
          </p:cNvPr>
          <p:cNvSpPr txBox="1"/>
          <p:nvPr/>
        </p:nvSpPr>
        <p:spPr>
          <a:xfrm>
            <a:off x="255963" y="5929252"/>
            <a:ext cx="1167643" cy="21544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800" dirty="0">
                <a:solidFill>
                  <a:schemeClr val="bg1"/>
                </a:solidFill>
                <a:latin typeface="Lato" panose="020F0502020204030203" pitchFamily="34" charset="77"/>
                <a:cs typeface="Arial" panose="020B0604020202020204" pitchFamily="34" charset="0"/>
              </a:rPr>
              <a:t>BATHYMETRICS</a:t>
            </a:r>
          </a:p>
        </p:txBody>
      </p:sp>
      <p:sp>
        <p:nvSpPr>
          <p:cNvPr id="31" name="Rectangle 80">
            <a:extLst>
              <a:ext uri="{FF2B5EF4-FFF2-40B4-BE49-F238E27FC236}">
                <a16:creationId xmlns:a16="http://schemas.microsoft.com/office/drawing/2014/main" id="{671B2FDF-3E1B-885D-FEA9-46C4EB9E8ADE}"/>
              </a:ext>
            </a:extLst>
          </p:cNvPr>
          <p:cNvSpPr/>
          <p:nvPr/>
        </p:nvSpPr>
        <p:spPr>
          <a:xfrm>
            <a:off x="1990668" y="4318536"/>
            <a:ext cx="1757212" cy="369332"/>
          </a:xfrm>
          <a:prstGeom prst="rect">
            <a:avLst/>
          </a:prstGeom>
        </p:spPr>
        <p:txBody>
          <a:bodyPr wrap="none">
            <a:spAutoFit/>
          </a:bodyPr>
          <a:lstStyle/>
          <a:p>
            <a:pPr>
              <a:spcBef>
                <a:spcPts val="100"/>
              </a:spcBef>
            </a:pPr>
            <a:r>
              <a:rPr lang="en-US" b="1" dirty="0">
                <a:solidFill>
                  <a:schemeClr val="bg1"/>
                </a:solidFill>
                <a:latin typeface="Lato Black" panose="020F0502020204030203" pitchFamily="34" charset="77"/>
                <a:cs typeface="Arial" panose="020B0604020202020204" pitchFamily="34" charset="0"/>
              </a:rPr>
              <a:t>WHAT WE </a:t>
            </a:r>
            <a:r>
              <a:rPr lang="en-US" dirty="0">
                <a:solidFill>
                  <a:schemeClr val="bg1"/>
                </a:solidFill>
                <a:latin typeface="Lato Black" panose="020F0502020204030203" pitchFamily="34" charset="77"/>
                <a:cs typeface="Arial" panose="020B0604020202020204" pitchFamily="34" charset="0"/>
              </a:rPr>
              <a:t>DO</a:t>
            </a:r>
          </a:p>
        </p:txBody>
      </p:sp>
      <p:pic>
        <p:nvPicPr>
          <p:cNvPr id="14" name="Imagen 13">
            <a:extLst>
              <a:ext uri="{FF2B5EF4-FFF2-40B4-BE49-F238E27FC236}">
                <a16:creationId xmlns:a16="http://schemas.microsoft.com/office/drawing/2014/main" id="{89CE5C26-4351-716A-8E6B-FA63AB44484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1469" y="116180"/>
            <a:ext cx="544024" cy="394657"/>
          </a:xfrm>
          <a:prstGeom prst="rect">
            <a:avLst/>
          </a:prstGeom>
        </p:spPr>
      </p:pic>
      <p:pic>
        <p:nvPicPr>
          <p:cNvPr id="23" name="Imagen 22">
            <a:extLst>
              <a:ext uri="{FF2B5EF4-FFF2-40B4-BE49-F238E27FC236}">
                <a16:creationId xmlns:a16="http://schemas.microsoft.com/office/drawing/2014/main" id="{96C3CC38-1AD4-C08B-38E5-235C2F78222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06464" y="192933"/>
            <a:ext cx="1095453" cy="161370"/>
          </a:xfrm>
          <a:prstGeom prst="rect">
            <a:avLst/>
          </a:prstGeom>
        </p:spPr>
      </p:pic>
      <p:pic>
        <p:nvPicPr>
          <p:cNvPr id="37" name="Imagen 36">
            <a:extLst>
              <a:ext uri="{FF2B5EF4-FFF2-40B4-BE49-F238E27FC236}">
                <a16:creationId xmlns:a16="http://schemas.microsoft.com/office/drawing/2014/main" id="{ABA44E2B-6362-0ED9-0259-537B41FDDBEA}"/>
              </a:ext>
            </a:extLst>
          </p:cNvPr>
          <p:cNvPicPr>
            <a:picLocks noChangeAspect="1"/>
          </p:cNvPicPr>
          <p:nvPr/>
        </p:nvPicPr>
        <p:blipFill>
          <a:blip r:embed="rId19"/>
          <a:stretch>
            <a:fillRect/>
          </a:stretch>
        </p:blipFill>
        <p:spPr>
          <a:xfrm>
            <a:off x="9613165" y="5619625"/>
            <a:ext cx="1475318" cy="778242"/>
          </a:xfrm>
          <a:prstGeom prst="rect">
            <a:avLst/>
          </a:prstGeom>
          <a:ln>
            <a:noFill/>
          </a:ln>
        </p:spPr>
      </p:pic>
      <p:pic>
        <p:nvPicPr>
          <p:cNvPr id="39" name="Imagen 38">
            <a:extLst>
              <a:ext uri="{FF2B5EF4-FFF2-40B4-BE49-F238E27FC236}">
                <a16:creationId xmlns:a16="http://schemas.microsoft.com/office/drawing/2014/main" id="{2B848155-5370-A482-885C-A8BA5B9CAB28}"/>
              </a:ext>
            </a:extLst>
          </p:cNvPr>
          <p:cNvPicPr>
            <a:picLocks noChangeAspect="1"/>
          </p:cNvPicPr>
          <p:nvPr/>
        </p:nvPicPr>
        <p:blipFill>
          <a:blip r:embed="rId20"/>
          <a:stretch>
            <a:fillRect/>
          </a:stretch>
        </p:blipFill>
        <p:spPr>
          <a:xfrm>
            <a:off x="3480322" y="5203576"/>
            <a:ext cx="863600" cy="584200"/>
          </a:xfrm>
          <a:prstGeom prst="rect">
            <a:avLst/>
          </a:prstGeom>
        </p:spPr>
      </p:pic>
      <p:pic>
        <p:nvPicPr>
          <p:cNvPr id="40" name="Imagen 39">
            <a:extLst>
              <a:ext uri="{FF2B5EF4-FFF2-40B4-BE49-F238E27FC236}">
                <a16:creationId xmlns:a16="http://schemas.microsoft.com/office/drawing/2014/main" id="{A5C0C25A-86FA-D2FA-DC4E-29A810F1CD26}"/>
              </a:ext>
            </a:extLst>
          </p:cNvPr>
          <p:cNvPicPr>
            <a:picLocks noChangeAspect="1"/>
          </p:cNvPicPr>
          <p:nvPr/>
        </p:nvPicPr>
        <p:blipFill>
          <a:blip r:embed="rId21"/>
          <a:stretch>
            <a:fillRect/>
          </a:stretch>
        </p:blipFill>
        <p:spPr>
          <a:xfrm>
            <a:off x="368737" y="5171090"/>
            <a:ext cx="948876" cy="674974"/>
          </a:xfrm>
          <a:prstGeom prst="rect">
            <a:avLst/>
          </a:prstGeom>
        </p:spPr>
      </p:pic>
      <p:pic>
        <p:nvPicPr>
          <p:cNvPr id="4" name="Imagen 3">
            <a:extLst>
              <a:ext uri="{FF2B5EF4-FFF2-40B4-BE49-F238E27FC236}">
                <a16:creationId xmlns:a16="http://schemas.microsoft.com/office/drawing/2014/main" id="{E16A3E49-A3F0-EB09-6265-0FBCD29C1DA7}"/>
              </a:ext>
            </a:extLst>
          </p:cNvPr>
          <p:cNvPicPr>
            <a:picLocks noChangeAspect="1"/>
          </p:cNvPicPr>
          <p:nvPr/>
        </p:nvPicPr>
        <p:blipFill>
          <a:blip r:embed="rId3">
            <a:alphaModFix amt="80000"/>
          </a:blip>
          <a:stretch>
            <a:fillRect/>
          </a:stretch>
        </p:blipFill>
        <p:spPr>
          <a:xfrm>
            <a:off x="6087862" y="-250853"/>
            <a:ext cx="4893440" cy="5277600"/>
          </a:xfrm>
          <a:prstGeom prst="rect">
            <a:avLst/>
          </a:prstGeom>
        </p:spPr>
      </p:pic>
      <p:pic>
        <p:nvPicPr>
          <p:cNvPr id="25" name="Imagen 24">
            <a:extLst>
              <a:ext uri="{FF2B5EF4-FFF2-40B4-BE49-F238E27FC236}">
                <a16:creationId xmlns:a16="http://schemas.microsoft.com/office/drawing/2014/main" id="{05E074D5-3844-3D5E-AD0E-930CE99F543A}"/>
              </a:ext>
            </a:extLst>
          </p:cNvPr>
          <p:cNvPicPr>
            <a:picLocks noChangeAspect="1"/>
          </p:cNvPicPr>
          <p:nvPr/>
        </p:nvPicPr>
        <p:blipFill>
          <a:blip r:embed="rId22"/>
          <a:stretch>
            <a:fillRect/>
          </a:stretch>
        </p:blipFill>
        <p:spPr>
          <a:xfrm>
            <a:off x="6275874" y="5313948"/>
            <a:ext cx="1634755" cy="1226066"/>
          </a:xfrm>
          <a:prstGeom prst="rect">
            <a:avLst/>
          </a:prstGeom>
          <a:effectLst>
            <a:glow rad="63500">
              <a:schemeClr val="bg1"/>
            </a:glow>
          </a:effectLst>
        </p:spPr>
      </p:pic>
      <p:pic>
        <p:nvPicPr>
          <p:cNvPr id="26" name="Picture 25" descr="A black and orange text&#10;&#10;Description automatically generated">
            <a:extLst>
              <a:ext uri="{FF2B5EF4-FFF2-40B4-BE49-F238E27FC236}">
                <a16:creationId xmlns:a16="http://schemas.microsoft.com/office/drawing/2014/main" id="{0468E291-637C-B513-B384-9C9FEE06CF86}"/>
              </a:ext>
            </a:extLst>
          </p:cNvPr>
          <p:cNvPicPr>
            <a:picLocks noChangeAspect="1"/>
          </p:cNvPicPr>
          <p:nvPr/>
        </p:nvPicPr>
        <p:blipFill>
          <a:blip r:embed="rId23"/>
          <a:stretch>
            <a:fillRect/>
          </a:stretch>
        </p:blipFill>
        <p:spPr>
          <a:xfrm>
            <a:off x="6890545" y="4911432"/>
            <a:ext cx="2417489" cy="542875"/>
          </a:xfrm>
          <a:prstGeom prst="rect">
            <a:avLst/>
          </a:prstGeom>
        </p:spPr>
      </p:pic>
      <p:pic>
        <p:nvPicPr>
          <p:cNvPr id="41" name="Picture 40" descr="A logo of a golf club&#10;&#10;Description automatically generated">
            <a:extLst>
              <a:ext uri="{FF2B5EF4-FFF2-40B4-BE49-F238E27FC236}">
                <a16:creationId xmlns:a16="http://schemas.microsoft.com/office/drawing/2014/main" id="{7B8794A0-3C59-7A7D-13CB-658CAB2738B2}"/>
              </a:ext>
            </a:extLst>
          </p:cNvPr>
          <p:cNvPicPr>
            <a:picLocks noChangeAspect="1"/>
          </p:cNvPicPr>
          <p:nvPr/>
        </p:nvPicPr>
        <p:blipFill>
          <a:blip r:embed="rId24"/>
          <a:stretch>
            <a:fillRect/>
          </a:stretch>
        </p:blipFill>
        <p:spPr>
          <a:xfrm>
            <a:off x="8399093" y="5541826"/>
            <a:ext cx="928578" cy="938590"/>
          </a:xfrm>
          <a:prstGeom prst="rect">
            <a:avLst/>
          </a:prstGeom>
        </p:spPr>
      </p:pic>
      <p:pic>
        <p:nvPicPr>
          <p:cNvPr id="43" name="Picture 42" descr="A blue and red logo&#10;&#10;Description automatically generated">
            <a:extLst>
              <a:ext uri="{FF2B5EF4-FFF2-40B4-BE49-F238E27FC236}">
                <a16:creationId xmlns:a16="http://schemas.microsoft.com/office/drawing/2014/main" id="{0AEF77B9-64E5-9DA7-3CA5-A1B1532A4EFA}"/>
              </a:ext>
            </a:extLst>
          </p:cNvPr>
          <p:cNvPicPr>
            <a:picLocks noChangeAspect="1"/>
          </p:cNvPicPr>
          <p:nvPr/>
        </p:nvPicPr>
        <p:blipFill>
          <a:blip r:embed="rId25"/>
          <a:stretch>
            <a:fillRect/>
          </a:stretch>
        </p:blipFill>
        <p:spPr>
          <a:xfrm>
            <a:off x="9355082" y="4928946"/>
            <a:ext cx="1120212" cy="767786"/>
          </a:xfrm>
          <a:prstGeom prst="rect">
            <a:avLst/>
          </a:prstGeom>
        </p:spPr>
      </p:pic>
    </p:spTree>
    <p:extLst>
      <p:ext uri="{BB962C8B-B14F-4D97-AF65-F5344CB8AC3E}">
        <p14:creationId xmlns:p14="http://schemas.microsoft.com/office/powerpoint/2010/main" val="2617159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F5BC4CE-65C1-22D1-AD95-6570E4A38CC4}"/>
              </a:ext>
            </a:extLst>
          </p:cNvPr>
          <p:cNvSpPr/>
          <p:nvPr/>
        </p:nvSpPr>
        <p:spPr>
          <a:xfrm>
            <a:off x="0" y="17607"/>
            <a:ext cx="12192000" cy="6868981"/>
          </a:xfrm>
          <a:prstGeom prst="rect">
            <a:avLst/>
          </a:prstGeom>
          <a:gradFill>
            <a:gsLst>
              <a:gs pos="0">
                <a:schemeClr val="accent6">
                  <a:lumMod val="60000"/>
                  <a:lumOff val="40000"/>
                </a:schemeClr>
              </a:gs>
              <a:gs pos="67000">
                <a:schemeClr val="accent6"/>
              </a:gs>
              <a:gs pos="100000">
                <a:srgbClr val="3D761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 name="Marcador de posición de imagen 4">
            <a:extLst>
              <a:ext uri="{FF2B5EF4-FFF2-40B4-BE49-F238E27FC236}">
                <a16:creationId xmlns:a16="http://schemas.microsoft.com/office/drawing/2014/main" id="{A559D5AE-0567-3F40-B2C6-D8E33F247F0E}"/>
              </a:ext>
            </a:extLst>
          </p:cNvPr>
          <p:cNvPicPr>
            <a:picLocks noGrp="1" noChangeAspect="1"/>
          </p:cNvPicPr>
          <p:nvPr>
            <p:ph type="pic" sz="quarter" idx="10"/>
          </p:nvPr>
        </p:nvPicPr>
        <p:blipFill>
          <a:blip r:embed="rId2"/>
          <a:srcRect l="16399" r="16399"/>
          <a:stretch/>
        </p:blipFill>
        <p:spPr>
          <a:xfrm>
            <a:off x="-1220071" y="280110"/>
            <a:ext cx="8817429" cy="6606478"/>
          </a:xfrm>
        </p:spPr>
      </p:pic>
      <p:sp>
        <p:nvSpPr>
          <p:cNvPr id="19" name="TextBox 18">
            <a:extLst>
              <a:ext uri="{FF2B5EF4-FFF2-40B4-BE49-F238E27FC236}">
                <a16:creationId xmlns:a16="http://schemas.microsoft.com/office/drawing/2014/main" id="{F47E9E6F-2C60-4B3C-AEAD-2D359712D503}"/>
              </a:ext>
            </a:extLst>
          </p:cNvPr>
          <p:cNvSpPr txBox="1"/>
          <p:nvPr/>
        </p:nvSpPr>
        <p:spPr>
          <a:xfrm>
            <a:off x="4767269" y="1814059"/>
            <a:ext cx="7086600" cy="2569934"/>
          </a:xfrm>
          <a:prstGeom prst="rect">
            <a:avLst/>
          </a:prstGeom>
          <a:noFill/>
        </p:spPr>
        <p:txBody>
          <a:bodyPr wrap="square" rtlCol="0">
            <a:spAutoFit/>
          </a:bodyPr>
          <a:lstStyle/>
          <a:p>
            <a:r>
              <a:rPr lang="en-GB" sz="1700" dirty="0">
                <a:solidFill>
                  <a:schemeClr val="bg1"/>
                </a:solidFill>
                <a:latin typeface="Lato" panose="020F0502020204030203" pitchFamily="34" charset="77"/>
              </a:rPr>
              <a:t>                                              </a:t>
            </a:r>
            <a:r>
              <a:rPr lang="en-GB" dirty="0">
                <a:solidFill>
                  <a:schemeClr val="bg1"/>
                </a:solidFill>
                <a:latin typeface="Lato" panose="020F0502020204030203" pitchFamily="34" charset="77"/>
              </a:rPr>
              <a:t>We </a:t>
            </a:r>
            <a:r>
              <a:rPr lang="en-GB" dirty="0">
                <a:solidFill>
                  <a:schemeClr val="bg1"/>
                </a:solidFill>
                <a:latin typeface="Lato Black" panose="020F0502020204030203" pitchFamily="34" charset="77"/>
              </a:rPr>
              <a:t>help our customers</a:t>
            </a:r>
            <a:r>
              <a:rPr lang="en-GB" dirty="0">
                <a:solidFill>
                  <a:schemeClr val="bg1"/>
                </a:solidFill>
                <a:latin typeface="Lato" panose="020F0502020204030203" pitchFamily="34" charset="77"/>
              </a:rPr>
              <a:t> </a:t>
            </a:r>
            <a:r>
              <a:rPr lang="en-GB" b="1" u="sng" dirty="0">
                <a:solidFill>
                  <a:schemeClr val="bg1"/>
                </a:solidFill>
                <a:latin typeface="Lato" panose="020F0502020204030203" pitchFamily="34" charset="77"/>
              </a:rPr>
              <a:t>deliver efficient      </a:t>
            </a:r>
          </a:p>
          <a:p>
            <a:r>
              <a:rPr lang="en-GB" b="1" dirty="0">
                <a:solidFill>
                  <a:schemeClr val="bg1"/>
                </a:solidFill>
                <a:latin typeface="Lato" panose="020F0502020204030203" pitchFamily="34" charset="77"/>
              </a:rPr>
              <a:t>                                       </a:t>
            </a:r>
            <a:r>
              <a:rPr lang="en-GB" b="1" u="sng" dirty="0">
                <a:solidFill>
                  <a:schemeClr val="bg1"/>
                </a:solidFill>
                <a:latin typeface="Lato" panose="020F0502020204030203" pitchFamily="34" charset="77"/>
              </a:rPr>
              <a:t> and cost productive environmental and </a:t>
            </a:r>
          </a:p>
          <a:p>
            <a:r>
              <a:rPr lang="en-GB" b="1" dirty="0">
                <a:solidFill>
                  <a:schemeClr val="bg1"/>
                </a:solidFill>
                <a:latin typeface="Lato" panose="020F0502020204030203" pitchFamily="34" charset="77"/>
              </a:rPr>
              <a:t>                                  </a:t>
            </a:r>
            <a:r>
              <a:rPr lang="en-GB" b="1" u="sng" dirty="0">
                <a:solidFill>
                  <a:schemeClr val="bg1"/>
                </a:solidFill>
                <a:latin typeface="Lato" panose="020F0502020204030203" pitchFamily="34" charset="77"/>
              </a:rPr>
              <a:t>solids management operations.</a:t>
            </a:r>
          </a:p>
          <a:p>
            <a:endParaRPr lang="en-GB" dirty="0">
              <a:solidFill>
                <a:schemeClr val="bg1"/>
              </a:solidFill>
              <a:latin typeface="Lato" panose="020F0502020204030203" pitchFamily="34" charset="77"/>
            </a:endParaRPr>
          </a:p>
          <a:p>
            <a:endParaRPr lang="en-GB" dirty="0">
              <a:solidFill>
                <a:schemeClr val="bg1"/>
              </a:solidFill>
              <a:latin typeface="Lato" panose="020F0502020204030203" pitchFamily="34" charset="77"/>
            </a:endParaRPr>
          </a:p>
          <a:p>
            <a:r>
              <a:rPr lang="en-GB" dirty="0">
                <a:solidFill>
                  <a:schemeClr val="bg1"/>
                </a:solidFill>
                <a:latin typeface="Lato" panose="020F0502020204030203" pitchFamily="34" charset="77"/>
              </a:rPr>
              <a:t>                      Our services include </a:t>
            </a:r>
            <a:r>
              <a:rPr lang="en-GB" b="1" u="sng" dirty="0">
                <a:solidFill>
                  <a:schemeClr val="bg1"/>
                </a:solidFill>
                <a:latin typeface="Lato" panose="020F0502020204030203" pitchFamily="34" charset="77"/>
              </a:rPr>
              <a:t>fluids management, dewatering, </a:t>
            </a:r>
          </a:p>
          <a:p>
            <a:r>
              <a:rPr lang="en-GB" b="1" dirty="0">
                <a:solidFill>
                  <a:schemeClr val="bg1"/>
                </a:solidFill>
                <a:latin typeface="Lato" panose="020F0502020204030203" pitchFamily="34" charset="77"/>
              </a:rPr>
              <a:t>               </a:t>
            </a:r>
            <a:r>
              <a:rPr lang="en-GB" b="1" u="sng" dirty="0">
                <a:solidFill>
                  <a:schemeClr val="bg1"/>
                </a:solidFill>
                <a:latin typeface="Lato" panose="020F0502020204030203" pitchFamily="34" charset="77"/>
              </a:rPr>
              <a:t> desludging, and water remediation</a:t>
            </a:r>
            <a:r>
              <a:rPr lang="en-GB" b="1" dirty="0">
                <a:solidFill>
                  <a:schemeClr val="bg1"/>
                </a:solidFill>
                <a:latin typeface="Lato" panose="020F0502020204030203" pitchFamily="34" charset="77"/>
              </a:rPr>
              <a:t> </a:t>
            </a:r>
            <a:r>
              <a:rPr lang="en-GB" dirty="0">
                <a:solidFill>
                  <a:schemeClr val="bg1"/>
                </a:solidFill>
                <a:latin typeface="Lato" panose="020F0502020204030203" pitchFamily="34" charset="77"/>
              </a:rPr>
              <a:t>for the environmental </a:t>
            </a:r>
          </a:p>
          <a:p>
            <a:r>
              <a:rPr lang="en-GB" dirty="0">
                <a:solidFill>
                  <a:schemeClr val="bg1"/>
                </a:solidFill>
                <a:latin typeface="Lato" panose="020F0502020204030203" pitchFamily="34" charset="77"/>
              </a:rPr>
              <a:t>         and energy industries across the United States.</a:t>
            </a:r>
            <a:endParaRPr lang="en-US" dirty="0">
              <a:solidFill>
                <a:schemeClr val="bg1"/>
              </a:solidFill>
              <a:latin typeface="Lato" panose="020F0502020204030203" pitchFamily="34" charset="77"/>
            </a:endParaRPr>
          </a:p>
          <a:p>
            <a:endParaRPr lang="en-US" sz="1700" dirty="0">
              <a:solidFill>
                <a:schemeClr val="tx1">
                  <a:lumMod val="75000"/>
                  <a:lumOff val="25000"/>
                </a:schemeClr>
              </a:solidFill>
              <a:latin typeface="Lato" panose="020F0502020204030203" pitchFamily="34" charset="77"/>
            </a:endParaRPr>
          </a:p>
        </p:txBody>
      </p:sp>
      <p:sp>
        <p:nvSpPr>
          <p:cNvPr id="9" name="Rectángulo 8">
            <a:extLst>
              <a:ext uri="{FF2B5EF4-FFF2-40B4-BE49-F238E27FC236}">
                <a16:creationId xmlns:a16="http://schemas.microsoft.com/office/drawing/2014/main" id="{0F5DF8F6-A55E-9445-AAE1-FDF82CAF025E}"/>
              </a:ext>
            </a:extLst>
          </p:cNvPr>
          <p:cNvSpPr/>
          <p:nvPr/>
        </p:nvSpPr>
        <p:spPr>
          <a:xfrm>
            <a:off x="0" y="0"/>
            <a:ext cx="12192000" cy="562062"/>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solidFill>
                <a:schemeClr val="accent1">
                  <a:lumMod val="50000"/>
                </a:schemeClr>
              </a:solidFill>
            </a:endParaRPr>
          </a:p>
        </p:txBody>
      </p:sp>
      <p:sp>
        <p:nvSpPr>
          <p:cNvPr id="12" name="Rectángulo 74">
            <a:extLst>
              <a:ext uri="{FF2B5EF4-FFF2-40B4-BE49-F238E27FC236}">
                <a16:creationId xmlns:a16="http://schemas.microsoft.com/office/drawing/2014/main" id="{B222C01F-5E6A-6D4A-8EA0-05DE657EB99A}"/>
              </a:ext>
            </a:extLst>
          </p:cNvPr>
          <p:cNvSpPr/>
          <p:nvPr/>
        </p:nvSpPr>
        <p:spPr>
          <a:xfrm>
            <a:off x="0" y="6538452"/>
            <a:ext cx="12192000" cy="328691"/>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Title 2">
            <a:extLst>
              <a:ext uri="{FF2B5EF4-FFF2-40B4-BE49-F238E27FC236}">
                <a16:creationId xmlns:a16="http://schemas.microsoft.com/office/drawing/2014/main" id="{7527F18A-02B1-E644-88C8-53EE692CBFFA}"/>
              </a:ext>
            </a:extLst>
          </p:cNvPr>
          <p:cNvSpPr txBox="1">
            <a:spLocks/>
          </p:cNvSpPr>
          <p:nvPr/>
        </p:nvSpPr>
        <p:spPr>
          <a:xfrm>
            <a:off x="8551869" y="6567408"/>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900" dirty="0">
                <a:solidFill>
                  <a:schemeClr val="bg1"/>
                </a:solidFill>
              </a:rPr>
              <a:t>Copyright 2023 </a:t>
            </a:r>
            <a:r>
              <a:rPr lang="es-ES" sz="900" dirty="0" err="1">
                <a:solidFill>
                  <a:schemeClr val="bg1"/>
                </a:solidFill>
              </a:rPr>
              <a:t>Paragon</a:t>
            </a:r>
            <a:r>
              <a:rPr lang="es-ES" sz="900" dirty="0">
                <a:solidFill>
                  <a:schemeClr val="bg1"/>
                </a:solidFill>
              </a:rPr>
              <a:t> ISG C-</a:t>
            </a:r>
            <a:r>
              <a:rPr lang="es-ES" sz="900" dirty="0" err="1">
                <a:solidFill>
                  <a:schemeClr val="bg1"/>
                </a:solidFill>
              </a:rPr>
              <a:t>ompany</a:t>
            </a:r>
            <a:r>
              <a:rPr lang="es-ES" sz="900" dirty="0">
                <a:solidFill>
                  <a:schemeClr val="bg1"/>
                </a:solidFill>
              </a:rPr>
              <a:t>. </a:t>
            </a:r>
            <a:r>
              <a:rPr lang="es-ES" sz="900" dirty="0" err="1">
                <a:solidFill>
                  <a:schemeClr val="bg1"/>
                </a:solidFill>
              </a:rPr>
              <a:t>All</a:t>
            </a:r>
            <a:r>
              <a:rPr lang="es-ES" sz="900" dirty="0">
                <a:solidFill>
                  <a:schemeClr val="bg1"/>
                </a:solidFill>
              </a:rPr>
              <a:t> </a:t>
            </a:r>
            <a:r>
              <a:rPr lang="es-ES" sz="900" dirty="0" err="1">
                <a:solidFill>
                  <a:schemeClr val="bg1"/>
                </a:solidFill>
              </a:rPr>
              <a:t>rights</a:t>
            </a:r>
            <a:r>
              <a:rPr lang="es-ES" sz="900" dirty="0">
                <a:solidFill>
                  <a:schemeClr val="bg1"/>
                </a:solidFill>
              </a:rPr>
              <a:t> </a:t>
            </a:r>
            <a:r>
              <a:rPr lang="es-ES" sz="900" dirty="0" err="1">
                <a:solidFill>
                  <a:schemeClr val="bg1"/>
                </a:solidFill>
              </a:rPr>
              <a:t>reserved</a:t>
            </a:r>
            <a:r>
              <a:rPr lang="es-ES" sz="900" dirty="0">
                <a:solidFill>
                  <a:schemeClr val="bg1"/>
                </a:solidFill>
              </a:rPr>
              <a:t>.</a:t>
            </a:r>
          </a:p>
          <a:p>
            <a:br>
              <a:rPr lang="es-ES" sz="900" dirty="0">
                <a:solidFill>
                  <a:schemeClr val="bg1"/>
                </a:solidFill>
              </a:rPr>
            </a:br>
            <a:endParaRPr lang="en-US" sz="900" dirty="0">
              <a:solidFill>
                <a:schemeClr val="bg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129FAFD1-E54F-67AC-D70F-6C2378CF0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469" y="116180"/>
            <a:ext cx="544024" cy="394657"/>
          </a:xfrm>
          <a:prstGeom prst="rect">
            <a:avLst/>
          </a:prstGeom>
        </p:spPr>
      </p:pic>
      <p:pic>
        <p:nvPicPr>
          <p:cNvPr id="6" name="Imagen 5">
            <a:extLst>
              <a:ext uri="{FF2B5EF4-FFF2-40B4-BE49-F238E27FC236}">
                <a16:creationId xmlns:a16="http://schemas.microsoft.com/office/drawing/2014/main" id="{1B002183-146A-B094-EE87-8E3638A01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464" y="192933"/>
            <a:ext cx="1095453" cy="161370"/>
          </a:xfrm>
          <a:prstGeom prst="rect">
            <a:avLst/>
          </a:prstGeom>
        </p:spPr>
      </p:pic>
    </p:spTree>
    <p:extLst>
      <p:ext uri="{BB962C8B-B14F-4D97-AF65-F5344CB8AC3E}">
        <p14:creationId xmlns:p14="http://schemas.microsoft.com/office/powerpoint/2010/main" val="799244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1569BB62-89F5-B2A4-BCE5-A090966A0A31}"/>
              </a:ext>
            </a:extLst>
          </p:cNvPr>
          <p:cNvSpPr/>
          <p:nvPr/>
        </p:nvSpPr>
        <p:spPr>
          <a:xfrm>
            <a:off x="-35" y="10188"/>
            <a:ext cx="12192000" cy="6868981"/>
          </a:xfrm>
          <a:prstGeom prst="rect">
            <a:avLst/>
          </a:prstGeom>
          <a:gradFill>
            <a:gsLst>
              <a:gs pos="0">
                <a:schemeClr val="accent6">
                  <a:lumMod val="60000"/>
                  <a:lumOff val="40000"/>
                </a:schemeClr>
              </a:gs>
              <a:gs pos="67000">
                <a:schemeClr val="accent6"/>
              </a:gs>
              <a:gs pos="100000">
                <a:srgbClr val="3D761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122A36E5-36E6-6399-F418-9A97534A26D0}"/>
              </a:ext>
            </a:extLst>
          </p:cNvPr>
          <p:cNvPicPr>
            <a:picLocks noChangeAspect="1"/>
          </p:cNvPicPr>
          <p:nvPr/>
        </p:nvPicPr>
        <p:blipFill>
          <a:blip r:embed="rId3"/>
          <a:stretch>
            <a:fillRect/>
          </a:stretch>
        </p:blipFill>
        <p:spPr>
          <a:xfrm>
            <a:off x="2267607" y="591978"/>
            <a:ext cx="9927172" cy="6042752"/>
          </a:xfrm>
          <a:prstGeom prst="rect">
            <a:avLst/>
          </a:prstGeom>
        </p:spPr>
      </p:pic>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4">
            <a:alphaModFix amt="28000"/>
            <a:extLst>
              <a:ext uri="{28A0092B-C50C-407E-A947-70E740481C1C}">
                <a14:useLocalDpi xmlns:a14="http://schemas.microsoft.com/office/drawing/2010/main"/>
              </a:ext>
            </a:extLst>
          </a:blip>
          <a:stretch>
            <a:fillRect/>
          </a:stretch>
        </p:blipFill>
        <p:spPr>
          <a:xfrm>
            <a:off x="-183926" y="3224012"/>
            <a:ext cx="3814822" cy="2767428"/>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876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845" y="134468"/>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840" y="211221"/>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sp>
        <p:nvSpPr>
          <p:cNvPr id="15" name="CuadroTexto 3">
            <a:extLst>
              <a:ext uri="{FF2B5EF4-FFF2-40B4-BE49-F238E27FC236}">
                <a16:creationId xmlns:a16="http://schemas.microsoft.com/office/drawing/2014/main" id="{3C274FB8-57AB-01C7-5467-C68DA619C720}"/>
              </a:ext>
            </a:extLst>
          </p:cNvPr>
          <p:cNvSpPr txBox="1"/>
          <p:nvPr/>
        </p:nvSpPr>
        <p:spPr>
          <a:xfrm>
            <a:off x="230088" y="765290"/>
            <a:ext cx="3400808" cy="58477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dirty="0">
                <a:solidFill>
                  <a:schemeClr val="bg1"/>
                </a:solidFill>
                <a:latin typeface="Lato Black" panose="020F0502020204030203" pitchFamily="34" charset="77"/>
              </a:rPr>
              <a:t>ENVIRONMENTAL</a:t>
            </a:r>
          </a:p>
          <a:p>
            <a:r>
              <a:rPr lang="es-ES" sz="1600" b="1" dirty="0">
                <a:solidFill>
                  <a:schemeClr val="bg1"/>
                </a:solidFill>
                <a:latin typeface="Lato Black" panose="020F0502020204030203" pitchFamily="34" charset="77"/>
              </a:rPr>
              <a:t>SERVICES</a:t>
            </a: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5">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sp>
        <p:nvSpPr>
          <p:cNvPr id="17" name="CuadroTexto 16">
            <a:extLst>
              <a:ext uri="{FF2B5EF4-FFF2-40B4-BE49-F238E27FC236}">
                <a16:creationId xmlns:a16="http://schemas.microsoft.com/office/drawing/2014/main" id="{F4553D7E-8E05-13B1-29A1-97BC0CDCA919}"/>
              </a:ext>
            </a:extLst>
          </p:cNvPr>
          <p:cNvSpPr txBox="1"/>
          <p:nvPr/>
        </p:nvSpPr>
        <p:spPr>
          <a:xfrm>
            <a:off x="258852" y="1429316"/>
            <a:ext cx="1936982" cy="2246769"/>
          </a:xfrm>
          <a:prstGeom prst="rect">
            <a:avLst/>
          </a:prstGeom>
          <a:noFill/>
        </p:spPr>
        <p:txBody>
          <a:bodyPr wrap="square" rtlCol="0">
            <a:spAutoFit/>
          </a:bodyPr>
          <a:lstStyle/>
          <a:p>
            <a:r>
              <a:rPr lang="en-US" sz="1400" dirty="0">
                <a:solidFill>
                  <a:schemeClr val="bg1"/>
                </a:solidFill>
                <a:latin typeface="Lato" panose="020F0502020204030203" pitchFamily="34" charset="77"/>
              </a:rPr>
              <a:t>Tailored and effective environmental consulting and remediation services to help clients achieve compliance, unlock the potential of their assets and drive economic growth.</a:t>
            </a:r>
          </a:p>
          <a:p>
            <a:endParaRPr lang="es-ES" sz="1400" dirty="0">
              <a:solidFill>
                <a:schemeClr val="bg1"/>
              </a:solidFill>
              <a:latin typeface="Lato" panose="020F0502020204030203" pitchFamily="34" charset="77"/>
            </a:endParaRPr>
          </a:p>
        </p:txBody>
      </p:sp>
      <p:pic>
        <p:nvPicPr>
          <p:cNvPr id="2" name="Imagen 1">
            <a:extLst>
              <a:ext uri="{FF2B5EF4-FFF2-40B4-BE49-F238E27FC236}">
                <a16:creationId xmlns:a16="http://schemas.microsoft.com/office/drawing/2014/main" id="{26AB2666-4B03-845B-0006-477A8ECF0F5A}"/>
              </a:ext>
            </a:extLst>
          </p:cNvPr>
          <p:cNvPicPr>
            <a:picLocks noChangeAspect="1"/>
          </p:cNvPicPr>
          <p:nvPr/>
        </p:nvPicPr>
        <p:blipFill>
          <a:blip r:embed="rId7">
            <a:alphaModFix amt="80000"/>
          </a:blip>
          <a:stretch>
            <a:fillRect/>
          </a:stretch>
        </p:blipFill>
        <p:spPr>
          <a:xfrm>
            <a:off x="9745974" y="3797573"/>
            <a:ext cx="4891982" cy="5276028"/>
          </a:xfrm>
          <a:prstGeom prst="rect">
            <a:avLst/>
          </a:prstGeom>
        </p:spPr>
      </p:pic>
      <p:pic>
        <p:nvPicPr>
          <p:cNvPr id="3" name="Imagen 2">
            <a:extLst>
              <a:ext uri="{FF2B5EF4-FFF2-40B4-BE49-F238E27FC236}">
                <a16:creationId xmlns:a16="http://schemas.microsoft.com/office/drawing/2014/main" id="{8557C073-1C2D-D0C1-FA65-31234E7B0EF5}"/>
              </a:ext>
            </a:extLst>
          </p:cNvPr>
          <p:cNvPicPr>
            <a:picLocks noChangeAspect="1"/>
          </p:cNvPicPr>
          <p:nvPr/>
        </p:nvPicPr>
        <p:blipFill>
          <a:blip r:embed="rId7">
            <a:alphaModFix amt="80000"/>
          </a:blip>
          <a:stretch>
            <a:fillRect/>
          </a:stretch>
        </p:blipFill>
        <p:spPr>
          <a:xfrm>
            <a:off x="-2697606" y="604777"/>
            <a:ext cx="4893440" cy="5277600"/>
          </a:xfrm>
          <a:prstGeom prst="rect">
            <a:avLst/>
          </a:prstGeom>
        </p:spPr>
      </p:pic>
    </p:spTree>
    <p:extLst>
      <p:ext uri="{BB962C8B-B14F-4D97-AF65-F5344CB8AC3E}">
        <p14:creationId xmlns:p14="http://schemas.microsoft.com/office/powerpoint/2010/main" val="259684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F5BC4CE-65C1-22D1-AD95-6570E4A38CC4}"/>
              </a:ext>
            </a:extLst>
          </p:cNvPr>
          <p:cNvSpPr/>
          <p:nvPr/>
        </p:nvSpPr>
        <p:spPr>
          <a:xfrm>
            <a:off x="0" y="17607"/>
            <a:ext cx="12192000" cy="6868981"/>
          </a:xfrm>
          <a:prstGeom prst="rect">
            <a:avLst/>
          </a:prstGeom>
          <a:gradFill>
            <a:gsLst>
              <a:gs pos="0">
                <a:schemeClr val="accent6">
                  <a:lumMod val="60000"/>
                  <a:lumOff val="40000"/>
                </a:schemeClr>
              </a:gs>
              <a:gs pos="67000">
                <a:schemeClr val="accent6"/>
              </a:gs>
              <a:gs pos="100000">
                <a:srgbClr val="3D761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0F5DF8F6-A55E-9445-AAE1-FDF82CAF025E}"/>
              </a:ext>
            </a:extLst>
          </p:cNvPr>
          <p:cNvSpPr/>
          <p:nvPr/>
        </p:nvSpPr>
        <p:spPr>
          <a:xfrm>
            <a:off x="0" y="0"/>
            <a:ext cx="12192000" cy="562062"/>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solidFill>
                <a:schemeClr val="accent1">
                  <a:lumMod val="50000"/>
                </a:schemeClr>
              </a:solidFill>
            </a:endParaRPr>
          </a:p>
        </p:txBody>
      </p:sp>
      <p:sp>
        <p:nvSpPr>
          <p:cNvPr id="12" name="Rectángulo 74">
            <a:extLst>
              <a:ext uri="{FF2B5EF4-FFF2-40B4-BE49-F238E27FC236}">
                <a16:creationId xmlns:a16="http://schemas.microsoft.com/office/drawing/2014/main" id="{B222C01F-5E6A-6D4A-8EA0-05DE657EB99A}"/>
              </a:ext>
            </a:extLst>
          </p:cNvPr>
          <p:cNvSpPr/>
          <p:nvPr/>
        </p:nvSpPr>
        <p:spPr>
          <a:xfrm>
            <a:off x="0" y="6538452"/>
            <a:ext cx="12192000" cy="328691"/>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Title 2">
            <a:extLst>
              <a:ext uri="{FF2B5EF4-FFF2-40B4-BE49-F238E27FC236}">
                <a16:creationId xmlns:a16="http://schemas.microsoft.com/office/drawing/2014/main" id="{7527F18A-02B1-E644-88C8-53EE692CBFFA}"/>
              </a:ext>
            </a:extLst>
          </p:cNvPr>
          <p:cNvSpPr txBox="1">
            <a:spLocks/>
          </p:cNvSpPr>
          <p:nvPr/>
        </p:nvSpPr>
        <p:spPr>
          <a:xfrm>
            <a:off x="8551869" y="6567408"/>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900" dirty="0">
                <a:solidFill>
                  <a:schemeClr val="bg1"/>
                </a:solidFill>
              </a:rPr>
              <a:t>Copyright 2023 </a:t>
            </a:r>
            <a:r>
              <a:rPr lang="es-ES" sz="900" dirty="0" err="1">
                <a:solidFill>
                  <a:schemeClr val="bg1"/>
                </a:solidFill>
              </a:rPr>
              <a:t>Paragon</a:t>
            </a:r>
            <a:r>
              <a:rPr lang="es-ES" sz="900" dirty="0">
                <a:solidFill>
                  <a:schemeClr val="bg1"/>
                </a:solidFill>
              </a:rPr>
              <a:t> ISG C-</a:t>
            </a:r>
            <a:r>
              <a:rPr lang="es-ES" sz="900" dirty="0" err="1">
                <a:solidFill>
                  <a:schemeClr val="bg1"/>
                </a:solidFill>
              </a:rPr>
              <a:t>ompany</a:t>
            </a:r>
            <a:r>
              <a:rPr lang="es-ES" sz="900" dirty="0">
                <a:solidFill>
                  <a:schemeClr val="bg1"/>
                </a:solidFill>
              </a:rPr>
              <a:t>. </a:t>
            </a:r>
            <a:r>
              <a:rPr lang="es-ES" sz="900" dirty="0" err="1">
                <a:solidFill>
                  <a:schemeClr val="bg1"/>
                </a:solidFill>
              </a:rPr>
              <a:t>All</a:t>
            </a:r>
            <a:r>
              <a:rPr lang="es-ES" sz="900" dirty="0">
                <a:solidFill>
                  <a:schemeClr val="bg1"/>
                </a:solidFill>
              </a:rPr>
              <a:t> </a:t>
            </a:r>
            <a:r>
              <a:rPr lang="es-ES" sz="900" dirty="0" err="1">
                <a:solidFill>
                  <a:schemeClr val="bg1"/>
                </a:solidFill>
              </a:rPr>
              <a:t>rights</a:t>
            </a:r>
            <a:r>
              <a:rPr lang="es-ES" sz="900" dirty="0">
                <a:solidFill>
                  <a:schemeClr val="bg1"/>
                </a:solidFill>
              </a:rPr>
              <a:t> </a:t>
            </a:r>
            <a:r>
              <a:rPr lang="es-ES" sz="900" dirty="0" err="1">
                <a:solidFill>
                  <a:schemeClr val="bg1"/>
                </a:solidFill>
              </a:rPr>
              <a:t>reserved</a:t>
            </a:r>
            <a:r>
              <a:rPr lang="es-ES" sz="900" dirty="0">
                <a:solidFill>
                  <a:schemeClr val="bg1"/>
                </a:solidFill>
              </a:rPr>
              <a:t>.</a:t>
            </a:r>
          </a:p>
          <a:p>
            <a:br>
              <a:rPr lang="es-ES" sz="900" dirty="0">
                <a:solidFill>
                  <a:schemeClr val="bg1"/>
                </a:solidFill>
              </a:rPr>
            </a:br>
            <a:endParaRPr lang="en-US" sz="900" dirty="0">
              <a:solidFill>
                <a:schemeClr val="bg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129FAFD1-E54F-67AC-D70F-6C2378CF0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69" y="116180"/>
            <a:ext cx="544024" cy="394657"/>
          </a:xfrm>
          <a:prstGeom prst="rect">
            <a:avLst/>
          </a:prstGeom>
        </p:spPr>
      </p:pic>
      <p:pic>
        <p:nvPicPr>
          <p:cNvPr id="6" name="Imagen 5">
            <a:extLst>
              <a:ext uri="{FF2B5EF4-FFF2-40B4-BE49-F238E27FC236}">
                <a16:creationId xmlns:a16="http://schemas.microsoft.com/office/drawing/2014/main" id="{1B002183-146A-B094-EE87-8E3638A01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464" y="192933"/>
            <a:ext cx="1095453" cy="161370"/>
          </a:xfrm>
          <a:prstGeom prst="rect">
            <a:avLst/>
          </a:prstGeom>
        </p:spPr>
      </p:pic>
      <p:sp>
        <p:nvSpPr>
          <p:cNvPr id="8" name="TextBox 7">
            <a:extLst>
              <a:ext uri="{FF2B5EF4-FFF2-40B4-BE49-F238E27FC236}">
                <a16:creationId xmlns:a16="http://schemas.microsoft.com/office/drawing/2014/main" id="{091CFE78-2B37-078C-5C8B-604ECFBF9B36}"/>
              </a:ext>
            </a:extLst>
          </p:cNvPr>
          <p:cNvSpPr txBox="1"/>
          <p:nvPr/>
        </p:nvSpPr>
        <p:spPr>
          <a:xfrm>
            <a:off x="2669968" y="2226817"/>
            <a:ext cx="6852063" cy="2062103"/>
          </a:xfrm>
          <a:prstGeom prst="rect">
            <a:avLst/>
          </a:prstGeom>
          <a:noFill/>
        </p:spPr>
        <p:txBody>
          <a:bodyPr wrap="square" rtlCol="0">
            <a:spAutoFit/>
          </a:bodyPr>
          <a:lstStyle/>
          <a:p>
            <a:pPr algn="ctr"/>
            <a:r>
              <a:rPr lang="en-US" sz="8000" b="1" dirty="0">
                <a:solidFill>
                  <a:schemeClr val="bg1"/>
                </a:solidFill>
              </a:rPr>
              <a:t>BATHYMETRICS</a:t>
            </a:r>
          </a:p>
          <a:p>
            <a:pPr algn="ctr"/>
            <a:r>
              <a:rPr lang="en-US" sz="4800" b="1" dirty="0">
                <a:solidFill>
                  <a:schemeClr val="bg1"/>
                </a:solidFill>
              </a:rPr>
              <a:t>WHAT’S DOWN THERE?</a:t>
            </a:r>
          </a:p>
        </p:txBody>
      </p:sp>
    </p:spTree>
    <p:extLst>
      <p:ext uri="{BB962C8B-B14F-4D97-AF65-F5344CB8AC3E}">
        <p14:creationId xmlns:p14="http://schemas.microsoft.com/office/powerpoint/2010/main" val="237135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0" y="-203541"/>
            <a:ext cx="12192000" cy="6868981"/>
          </a:xfrm>
          <a:prstGeom prst="rect">
            <a:avLst/>
          </a:prstGeom>
          <a:gradFill>
            <a:gsLst>
              <a:gs pos="0">
                <a:schemeClr val="accent6">
                  <a:lumMod val="60000"/>
                  <a:lumOff val="40000"/>
                </a:schemeClr>
              </a:gs>
              <a:gs pos="52000">
                <a:schemeClr val="accent6"/>
              </a:gs>
              <a:gs pos="100000">
                <a:schemeClr val="accent6">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3">
            <a:alphaModFix amt="22000"/>
            <a:extLst>
              <a:ext uri="{28A0092B-C50C-407E-A947-70E740481C1C}">
                <a14:useLocalDpi xmlns:a14="http://schemas.microsoft.com/office/drawing/2010/main"/>
              </a:ext>
            </a:extLst>
          </a:blip>
          <a:stretch>
            <a:fillRect/>
          </a:stretch>
        </p:blipFill>
        <p:spPr>
          <a:xfrm>
            <a:off x="-78437" y="1736905"/>
            <a:ext cx="6958714" cy="5048135"/>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876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45" y="115807"/>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40" y="192560"/>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cxnSp>
        <p:nvCxnSpPr>
          <p:cNvPr id="61" name="Straight Connector 26">
            <a:extLst>
              <a:ext uri="{FF2B5EF4-FFF2-40B4-BE49-F238E27FC236}">
                <a16:creationId xmlns:a16="http://schemas.microsoft.com/office/drawing/2014/main" id="{725D4DD0-935A-5CF1-2DF2-F9ECDF369A37}"/>
              </a:ext>
            </a:extLst>
          </p:cNvPr>
          <p:cNvCxnSpPr>
            <a:cxnSpLocks/>
          </p:cNvCxnSpPr>
          <p:nvPr/>
        </p:nvCxnSpPr>
        <p:spPr>
          <a:xfrm flipH="1">
            <a:off x="6880277"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26">
            <a:extLst>
              <a:ext uri="{FF2B5EF4-FFF2-40B4-BE49-F238E27FC236}">
                <a16:creationId xmlns:a16="http://schemas.microsoft.com/office/drawing/2014/main" id="{D1963269-B674-BD7A-C1F5-A87C7A6ED6CD}"/>
              </a:ext>
            </a:extLst>
          </p:cNvPr>
          <p:cNvCxnSpPr>
            <a:cxnSpLocks/>
          </p:cNvCxnSpPr>
          <p:nvPr/>
        </p:nvCxnSpPr>
        <p:spPr>
          <a:xfrm flipH="1">
            <a:off x="-951758"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077F1BE-C539-0D66-B6C7-0FE4B3376358}"/>
              </a:ext>
            </a:extLst>
          </p:cNvPr>
          <p:cNvSpPr txBox="1">
            <a:spLocks/>
          </p:cNvSpPr>
          <p:nvPr/>
        </p:nvSpPr>
        <p:spPr>
          <a:xfrm>
            <a:off x="2893468" y="704971"/>
            <a:ext cx="5563143" cy="5137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latin typeface="Lato Black" panose="020F0502020204030203" pitchFamily="34" charset="77"/>
              </a:rPr>
              <a:t>EQUIPMENT TECH SHEETS</a:t>
            </a:r>
            <a:endParaRPr lang="en-US" sz="2800" b="1" dirty="0">
              <a:solidFill>
                <a:schemeClr val="bg1"/>
              </a:solidFill>
              <a:latin typeface="Lato Black" panose="020F0502020204030203" pitchFamily="34" charset="77"/>
            </a:endParaRPr>
          </a:p>
          <a:p>
            <a:pPr algn="ctr"/>
            <a:endParaRPr lang="en-US" sz="2800" b="1" dirty="0">
              <a:solidFill>
                <a:schemeClr val="bg1"/>
              </a:solidFill>
              <a:latin typeface="Lato Black" panose="020F0502020204030203" pitchFamily="34" charset="77"/>
            </a:endParaRPr>
          </a:p>
        </p:txBody>
      </p:sp>
      <p:sp>
        <p:nvSpPr>
          <p:cNvPr id="13" name="Title 2">
            <a:extLst>
              <a:ext uri="{FF2B5EF4-FFF2-40B4-BE49-F238E27FC236}">
                <a16:creationId xmlns:a16="http://schemas.microsoft.com/office/drawing/2014/main" id="{0B1C1D62-4DB0-673A-F2CB-FEBA9D630F22}"/>
              </a:ext>
            </a:extLst>
          </p:cNvPr>
          <p:cNvSpPr txBox="1">
            <a:spLocks/>
          </p:cNvSpPr>
          <p:nvPr/>
        </p:nvSpPr>
        <p:spPr>
          <a:xfrm>
            <a:off x="700846" y="2404264"/>
            <a:ext cx="4375962" cy="513735"/>
          </a:xfrm>
          <a:prstGeom prst="rect">
            <a:avLst/>
          </a:prstGeom>
          <a:effectLst>
            <a:outerShdw blurRad="50800" dist="38100" dir="2700000" algn="tl" rotWithShape="0">
              <a:prstClr val="black">
                <a:alpha val="40000"/>
              </a:prstClr>
            </a:outerShdw>
          </a:effectLst>
        </p:spPr>
        <p:txBody>
          <a:bodyPr/>
          <a:lstStyle>
            <a:defPPr>
              <a:defRPr lang="en-US"/>
            </a:defPPr>
            <a:lvl1pPr algn="ctr" defTabSz="914400">
              <a:lnSpc>
                <a:spcPct val="90000"/>
              </a:lnSpc>
              <a:spcBef>
                <a:spcPct val="0"/>
              </a:spcBef>
              <a:buNone/>
              <a:defRPr sz="2400">
                <a:solidFill>
                  <a:schemeClr val="bg1"/>
                </a:solidFill>
                <a:latin typeface="Lato Black" panose="020F0502020204030203" pitchFamily="34" charset="77"/>
                <a:ea typeface="+mj-ea"/>
                <a:cs typeface="+mj-cs"/>
              </a:defRPr>
            </a:lvl1pPr>
          </a:lstStyle>
          <a:p>
            <a:r>
              <a:rPr lang="es-ES" dirty="0"/>
              <a:t>Dolphin</a:t>
            </a:r>
            <a:endParaRPr lang="en-US" dirty="0"/>
          </a:p>
        </p:txBody>
      </p:sp>
      <p:sp>
        <p:nvSpPr>
          <p:cNvPr id="16" name="CuadroTexto 15">
            <a:extLst>
              <a:ext uri="{FF2B5EF4-FFF2-40B4-BE49-F238E27FC236}">
                <a16:creationId xmlns:a16="http://schemas.microsoft.com/office/drawing/2014/main" id="{44E3500C-A406-00C5-43C1-ECB12A9813C7}"/>
              </a:ext>
            </a:extLst>
          </p:cNvPr>
          <p:cNvSpPr txBox="1"/>
          <p:nvPr/>
        </p:nvSpPr>
        <p:spPr>
          <a:xfrm>
            <a:off x="1207000" y="5073151"/>
            <a:ext cx="2945689" cy="1169551"/>
          </a:xfrm>
          <a:prstGeom prst="rect">
            <a:avLst/>
          </a:prstGeom>
          <a:noFill/>
        </p:spPr>
        <p:txBody>
          <a:bodyPr wrap="square" rtlCol="0">
            <a:spAutoFit/>
          </a:bodyPr>
          <a:lstStyle/>
          <a:p>
            <a:r>
              <a:rPr lang="es-ES" sz="1400" dirty="0">
                <a:solidFill>
                  <a:schemeClr val="bg1"/>
                </a:solidFill>
                <a:latin typeface="Lato" panose="020F0502020204030203" pitchFamily="34" charset="77"/>
              </a:rPr>
              <a:t>· Mine </a:t>
            </a:r>
            <a:r>
              <a:rPr lang="es-ES" sz="1400" dirty="0" err="1">
                <a:solidFill>
                  <a:schemeClr val="bg1"/>
                </a:solidFill>
                <a:latin typeface="Lato" panose="020F0502020204030203" pitchFamily="34" charset="77"/>
              </a:rPr>
              <a:t>Tailings</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Ponds</a:t>
            </a:r>
            <a:endParaRPr lang="es-ES" sz="1400" dirty="0">
              <a:solidFill>
                <a:schemeClr val="bg1"/>
              </a:solidFill>
              <a:latin typeface="Lato" panose="020F0502020204030203" pitchFamily="34" charset="77"/>
            </a:endParaRPr>
          </a:p>
          <a:p>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Wastewater</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Treatment</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Digesters</a:t>
            </a:r>
            <a:endParaRPr lang="es-ES" sz="1400" dirty="0">
              <a:solidFill>
                <a:schemeClr val="bg1"/>
              </a:solidFill>
              <a:latin typeface="Lato" panose="020F0502020204030203" pitchFamily="34" charset="77"/>
            </a:endParaRPr>
          </a:p>
          <a:p>
            <a:r>
              <a:rPr lang="es-ES" sz="1400" dirty="0">
                <a:solidFill>
                  <a:schemeClr val="bg1"/>
                </a:solidFill>
                <a:latin typeface="Lato" panose="020F0502020204030203" pitchFamily="34" charset="77"/>
              </a:rPr>
              <a:t>· Chemical </a:t>
            </a:r>
            <a:r>
              <a:rPr lang="es-ES" sz="1400" dirty="0" err="1">
                <a:solidFill>
                  <a:schemeClr val="bg1"/>
                </a:solidFill>
                <a:latin typeface="Lato" panose="020F0502020204030203" pitchFamily="34" charset="77"/>
              </a:rPr>
              <a:t>Plants</a:t>
            </a:r>
            <a:r>
              <a:rPr lang="es-ES" sz="1400" dirty="0">
                <a:solidFill>
                  <a:schemeClr val="bg1"/>
                </a:solidFill>
                <a:latin typeface="Lato" panose="020F0502020204030203" pitchFamily="34" charset="77"/>
              </a:rPr>
              <a:t> · Pulp Mills</a:t>
            </a:r>
          </a:p>
          <a:p>
            <a:r>
              <a:rPr lang="es-ES" sz="1400" dirty="0">
                <a:solidFill>
                  <a:schemeClr val="bg1"/>
                </a:solidFill>
                <a:latin typeface="Lato" panose="020F0502020204030203" pitchFamily="34" charset="77"/>
              </a:rPr>
              <a:t>· Rock–Stone-</a:t>
            </a:r>
            <a:r>
              <a:rPr lang="es-ES" sz="1400" dirty="0" err="1">
                <a:solidFill>
                  <a:schemeClr val="bg1"/>
                </a:solidFill>
                <a:latin typeface="Lato" panose="020F0502020204030203" pitchFamily="34" charset="77"/>
              </a:rPr>
              <a:t>Sand</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Quarries</a:t>
            </a:r>
            <a:endParaRPr lang="es-ES" sz="1400" dirty="0">
              <a:solidFill>
                <a:schemeClr val="bg1"/>
              </a:solidFill>
              <a:latin typeface="Lato" panose="020F0502020204030203" pitchFamily="34" charset="77"/>
            </a:endParaRPr>
          </a:p>
          <a:p>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Farm</a:t>
            </a:r>
            <a:r>
              <a:rPr lang="es-ES" sz="1400" dirty="0">
                <a:solidFill>
                  <a:schemeClr val="bg1"/>
                </a:solidFill>
                <a:latin typeface="Lato" panose="020F0502020204030203" pitchFamily="34" charset="77"/>
              </a:rPr>
              <a:t> </a:t>
            </a:r>
            <a:r>
              <a:rPr lang="es-ES" sz="1400" dirty="0" err="1">
                <a:solidFill>
                  <a:schemeClr val="bg1"/>
                </a:solidFill>
                <a:latin typeface="Lato" panose="020F0502020204030203" pitchFamily="34" charset="77"/>
              </a:rPr>
              <a:t>Slurry</a:t>
            </a:r>
            <a:r>
              <a:rPr lang="es-ES" sz="1400" dirty="0">
                <a:solidFill>
                  <a:schemeClr val="bg1"/>
                </a:solidFill>
                <a:latin typeface="Lato" panose="020F0502020204030203" pitchFamily="34" charset="77"/>
              </a:rPr>
              <a:t> · Ash </a:t>
            </a:r>
            <a:r>
              <a:rPr lang="es-ES" sz="1400" dirty="0" err="1">
                <a:solidFill>
                  <a:schemeClr val="bg1"/>
                </a:solidFill>
                <a:latin typeface="Lato" panose="020F0502020204030203" pitchFamily="34" charset="77"/>
              </a:rPr>
              <a:t>Ponds</a:t>
            </a:r>
            <a:endParaRPr lang="es-ES" sz="1400" dirty="0">
              <a:solidFill>
                <a:schemeClr val="bg1"/>
              </a:solidFill>
              <a:latin typeface="Lato" panose="020F0502020204030203" pitchFamily="34" charset="77"/>
            </a:endParaRPr>
          </a:p>
        </p:txBody>
      </p:sp>
      <p:grpSp>
        <p:nvGrpSpPr>
          <p:cNvPr id="17" name="Grupo 16">
            <a:extLst>
              <a:ext uri="{FF2B5EF4-FFF2-40B4-BE49-F238E27FC236}">
                <a16:creationId xmlns:a16="http://schemas.microsoft.com/office/drawing/2014/main" id="{D7FDF265-2B2A-98D5-F1D3-962FF0060A7C}"/>
              </a:ext>
            </a:extLst>
          </p:cNvPr>
          <p:cNvGrpSpPr/>
          <p:nvPr/>
        </p:nvGrpSpPr>
        <p:grpSpPr>
          <a:xfrm>
            <a:off x="5006972" y="1506408"/>
            <a:ext cx="5902286" cy="2658616"/>
            <a:chOff x="5160635" y="1171657"/>
            <a:chExt cx="5902286" cy="4295498"/>
          </a:xfrm>
          <a:effectLst/>
        </p:grpSpPr>
        <p:sp>
          <p:nvSpPr>
            <p:cNvPr id="14" name="Rectángulo redondeado 13">
              <a:extLst>
                <a:ext uri="{FF2B5EF4-FFF2-40B4-BE49-F238E27FC236}">
                  <a16:creationId xmlns:a16="http://schemas.microsoft.com/office/drawing/2014/main" id="{5847D178-BA70-92F3-C772-D3CA85917D0D}"/>
                </a:ext>
              </a:extLst>
            </p:cNvPr>
            <p:cNvSpPr/>
            <p:nvPr/>
          </p:nvSpPr>
          <p:spPr>
            <a:xfrm>
              <a:off x="5160635" y="1171657"/>
              <a:ext cx="5902286" cy="4295498"/>
            </a:xfrm>
            <a:prstGeom prst="roundRect">
              <a:avLst>
                <a:gd name="adj" fmla="val 5432"/>
              </a:avLst>
            </a:prstGeom>
            <a:solidFill>
              <a:schemeClr val="accent1">
                <a:lumMod val="20000"/>
                <a:lumOff val="80000"/>
                <a:alpha val="4000"/>
              </a:schemeClr>
            </a:solidFill>
            <a:ln w="25400">
              <a:solidFill>
                <a:schemeClr val="bg1"/>
              </a:solidFill>
            </a:ln>
            <a:effectLst>
              <a:outerShdw blurRad="50800" dist="38100" dir="2700000" algn="tl" rotWithShape="0">
                <a:prstClr val="black">
                  <a:alpha val="40000"/>
                </a:prstClr>
              </a:outerShdw>
              <a:reflection blurRad="6350" stA="50000" endA="300" endPos="38500" dist="50800" dir="5400000" sy="-100000" algn="bl" rotWithShape="0"/>
              <a:softEdge rad="1529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CuadroTexto 11">
              <a:extLst>
                <a:ext uri="{FF2B5EF4-FFF2-40B4-BE49-F238E27FC236}">
                  <a16:creationId xmlns:a16="http://schemas.microsoft.com/office/drawing/2014/main" id="{1C7DB352-C688-BBF7-F886-561E2C0596F9}"/>
                </a:ext>
              </a:extLst>
            </p:cNvPr>
            <p:cNvSpPr txBox="1"/>
            <p:nvPr/>
          </p:nvSpPr>
          <p:spPr>
            <a:xfrm>
              <a:off x="5461118" y="1697074"/>
              <a:ext cx="2560609" cy="2536083"/>
            </a:xfrm>
            <a:prstGeom prst="rect">
              <a:avLst/>
            </a:prstGeom>
            <a:noFill/>
          </p:spPr>
          <p:txBody>
            <a:bodyPr wrap="square" rtlCol="0">
              <a:spAutoFit/>
            </a:bodyPr>
            <a:lstStyle/>
            <a:p>
              <a:pPr algn="l"/>
              <a:r>
                <a:rPr lang="en-GB" sz="1200" dirty="0">
                  <a:solidFill>
                    <a:schemeClr val="bg1"/>
                  </a:solidFill>
                  <a:effectLst/>
                  <a:latin typeface="Lato" panose="020F0502020204030203" pitchFamily="34" charset="77"/>
                </a:rPr>
                <a:t>Controls</a:t>
              </a:r>
            </a:p>
            <a:p>
              <a:pPr marL="171450" indent="-171450" algn="l">
                <a:buFont typeface="Arial" panose="020B0604020202020204" pitchFamily="34" charset="0"/>
                <a:buChar char="•"/>
              </a:pPr>
              <a:r>
                <a:rPr lang="en-GB" sz="1200" dirty="0">
                  <a:solidFill>
                    <a:schemeClr val="bg1"/>
                  </a:solidFill>
                  <a:latin typeface="Lato" panose="020F0502020204030203" pitchFamily="34" charset="77"/>
                </a:rPr>
                <a:t>Remotely Operated via GPS</a:t>
              </a:r>
              <a:endParaRPr lang="en-GB" sz="1200" dirty="0">
                <a:solidFill>
                  <a:schemeClr val="bg1"/>
                </a:solidFill>
                <a:effectLst/>
                <a:latin typeface="Lato" panose="020F0502020204030203" pitchFamily="34" charset="77"/>
              </a:endParaRPr>
            </a:p>
            <a:p>
              <a:pPr algn="l"/>
              <a:endParaRPr lang="en-GB" sz="1200" dirty="0">
                <a:solidFill>
                  <a:schemeClr val="bg1"/>
                </a:solidFill>
                <a:effectLst/>
                <a:latin typeface="Lato" panose="020F0502020204030203" pitchFamily="34" charset="77"/>
              </a:endParaRPr>
            </a:p>
            <a:p>
              <a:pPr algn="l"/>
              <a:r>
                <a:rPr lang="en-GB" sz="1200" dirty="0">
                  <a:solidFill>
                    <a:schemeClr val="bg1"/>
                  </a:solidFill>
                  <a:effectLst/>
                  <a:latin typeface="Lato" panose="020F0502020204030203" pitchFamily="34" charset="77"/>
                </a:rPr>
                <a:t>Battery:</a:t>
              </a:r>
            </a:p>
            <a:p>
              <a:pPr algn="l">
                <a:buFont typeface="Arial" panose="020B0604020202020204" pitchFamily="34" charset="0"/>
                <a:buChar char="•"/>
              </a:pPr>
              <a:r>
                <a:rPr lang="en-GB" sz="1200" dirty="0">
                  <a:solidFill>
                    <a:schemeClr val="bg1"/>
                  </a:solidFill>
                  <a:effectLst/>
                  <a:latin typeface="Lato" panose="020F0502020204030203" pitchFamily="34" charset="77"/>
                </a:rPr>
                <a:t>12V, 88 Ah Electrical Control System</a:t>
              </a:r>
            </a:p>
            <a:p>
              <a:pPr algn="l"/>
              <a:endParaRPr lang="en-GB" sz="1200" dirty="0">
                <a:solidFill>
                  <a:schemeClr val="bg1"/>
                </a:solidFill>
                <a:effectLst/>
                <a:latin typeface="Lato" panose="020F0502020204030203" pitchFamily="34" charset="77"/>
              </a:endParaRPr>
            </a:p>
            <a:p>
              <a:pPr algn="l"/>
              <a:endParaRPr lang="en-GB" sz="1200" dirty="0">
                <a:solidFill>
                  <a:schemeClr val="bg1"/>
                </a:solidFill>
                <a:effectLst/>
                <a:latin typeface="Lato" panose="020F0502020204030203" pitchFamily="34" charset="77"/>
              </a:endParaRPr>
            </a:p>
          </p:txBody>
        </p:sp>
      </p:grpSp>
      <p:grpSp>
        <p:nvGrpSpPr>
          <p:cNvPr id="20" name="Grupo 19">
            <a:extLst>
              <a:ext uri="{FF2B5EF4-FFF2-40B4-BE49-F238E27FC236}">
                <a16:creationId xmlns:a16="http://schemas.microsoft.com/office/drawing/2014/main" id="{5720D146-78CB-B509-7721-2CB407048D08}"/>
              </a:ext>
            </a:extLst>
          </p:cNvPr>
          <p:cNvGrpSpPr/>
          <p:nvPr/>
        </p:nvGrpSpPr>
        <p:grpSpPr>
          <a:xfrm>
            <a:off x="897441" y="1397979"/>
            <a:ext cx="3912936" cy="914615"/>
            <a:chOff x="3384767" y="936107"/>
            <a:chExt cx="3912936" cy="914615"/>
          </a:xfrm>
        </p:grpSpPr>
        <p:sp>
          <p:nvSpPr>
            <p:cNvPr id="19" name="Rectángulo 18">
              <a:extLst>
                <a:ext uri="{FF2B5EF4-FFF2-40B4-BE49-F238E27FC236}">
                  <a16:creationId xmlns:a16="http://schemas.microsoft.com/office/drawing/2014/main" id="{0C32293C-E5D2-76FE-B647-7F6151A384BC}"/>
                </a:ext>
              </a:extLst>
            </p:cNvPr>
            <p:cNvSpPr/>
            <p:nvPr/>
          </p:nvSpPr>
          <p:spPr>
            <a:xfrm>
              <a:off x="3694326" y="936107"/>
              <a:ext cx="3323977" cy="914615"/>
            </a:xfrm>
            <a:prstGeom prst="rect">
              <a:avLst/>
            </a:prstGeom>
            <a:solidFill>
              <a:srgbClr val="62A042"/>
            </a:solidFill>
            <a:ln>
              <a:solidFill>
                <a:schemeClr val="bg1"/>
              </a:solidFill>
            </a:ln>
            <a:effectLst>
              <a:outerShdw blurRad="109600" dist="47474"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Title 2">
              <a:extLst>
                <a:ext uri="{FF2B5EF4-FFF2-40B4-BE49-F238E27FC236}">
                  <a16:creationId xmlns:a16="http://schemas.microsoft.com/office/drawing/2014/main" id="{789239D0-A005-6767-CEE3-E9AA974B4756}"/>
                </a:ext>
              </a:extLst>
            </p:cNvPr>
            <p:cNvSpPr txBox="1">
              <a:spLocks/>
            </p:cNvSpPr>
            <p:nvPr/>
          </p:nvSpPr>
          <p:spPr>
            <a:xfrm>
              <a:off x="3384767" y="1018407"/>
              <a:ext cx="3912936" cy="513735"/>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dirty="0" err="1">
                  <a:solidFill>
                    <a:schemeClr val="bg1"/>
                  </a:solidFill>
                  <a:latin typeface="Lato Black" panose="020F0502020204030203" pitchFamily="34" charset="77"/>
                </a:rPr>
                <a:t>Remotely</a:t>
              </a:r>
              <a:r>
                <a:rPr lang="es-ES" sz="2400" dirty="0">
                  <a:solidFill>
                    <a:schemeClr val="bg1"/>
                  </a:solidFill>
                  <a:latin typeface="Lato Black" panose="020F0502020204030203" pitchFamily="34" charset="77"/>
                </a:rPr>
                <a:t> </a:t>
              </a:r>
              <a:r>
                <a:rPr lang="es-ES" sz="2400" dirty="0" err="1">
                  <a:solidFill>
                    <a:schemeClr val="bg1"/>
                  </a:solidFill>
                  <a:latin typeface="Lato Black" panose="020F0502020204030203" pitchFamily="34" charset="77"/>
                </a:rPr>
                <a:t>Operated</a:t>
              </a:r>
              <a:r>
                <a:rPr lang="es-ES" sz="2400" dirty="0">
                  <a:solidFill>
                    <a:schemeClr val="bg1"/>
                  </a:solidFill>
                  <a:latin typeface="Lato Black" panose="020F0502020204030203" pitchFamily="34" charset="77"/>
                </a:rPr>
                <a:t> </a:t>
              </a:r>
              <a:r>
                <a:rPr lang="es-ES" sz="2400" dirty="0" err="1">
                  <a:solidFill>
                    <a:schemeClr val="bg1"/>
                  </a:solidFill>
                  <a:latin typeface="Lato Black" panose="020F0502020204030203" pitchFamily="34" charset="77"/>
                </a:rPr>
                <a:t>Surveying</a:t>
              </a:r>
              <a:r>
                <a:rPr lang="es-ES" sz="2400" dirty="0">
                  <a:solidFill>
                    <a:schemeClr val="bg1"/>
                  </a:solidFill>
                  <a:latin typeface="Lato Black" panose="020F0502020204030203" pitchFamily="34" charset="77"/>
                </a:rPr>
                <a:t> </a:t>
              </a:r>
              <a:r>
                <a:rPr lang="es-ES" sz="2400" dirty="0" err="1">
                  <a:solidFill>
                    <a:schemeClr val="bg1"/>
                  </a:solidFill>
                  <a:latin typeface="Lato Black" panose="020F0502020204030203" pitchFamily="34" charset="77"/>
                </a:rPr>
                <a:t>Boat</a:t>
              </a:r>
              <a:endParaRPr lang="es-ES" sz="2400" dirty="0">
                <a:solidFill>
                  <a:schemeClr val="bg1"/>
                </a:solidFill>
                <a:latin typeface="Lato Black" panose="020F0502020204030203" pitchFamily="34" charset="77"/>
              </a:endParaRPr>
            </a:p>
          </p:txBody>
        </p:sp>
      </p:grpSp>
      <p:sp>
        <p:nvSpPr>
          <p:cNvPr id="21" name="Rectángulo redondeado 20">
            <a:extLst>
              <a:ext uri="{FF2B5EF4-FFF2-40B4-BE49-F238E27FC236}">
                <a16:creationId xmlns:a16="http://schemas.microsoft.com/office/drawing/2014/main" id="{461B0DA2-2B5F-0F61-D7DB-A91EA9562027}"/>
              </a:ext>
            </a:extLst>
          </p:cNvPr>
          <p:cNvSpPr/>
          <p:nvPr/>
        </p:nvSpPr>
        <p:spPr>
          <a:xfrm>
            <a:off x="700846" y="1258279"/>
            <a:ext cx="10546673" cy="5138822"/>
          </a:xfrm>
          <a:prstGeom prst="roundRect">
            <a:avLst>
              <a:gd name="adj" fmla="val 4063"/>
            </a:avLst>
          </a:prstGeom>
          <a:noFill/>
          <a:ln w="952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5849E86E-377F-2DD8-4869-84D460681C3A}"/>
              </a:ext>
            </a:extLst>
          </p:cNvPr>
          <p:cNvPicPr>
            <a:picLocks noChangeAspect="1"/>
          </p:cNvPicPr>
          <p:nvPr/>
        </p:nvPicPr>
        <p:blipFill>
          <a:blip r:embed="rId6"/>
          <a:srcRect/>
          <a:stretch/>
        </p:blipFill>
        <p:spPr>
          <a:xfrm>
            <a:off x="851074" y="2942629"/>
            <a:ext cx="3854714" cy="1993119"/>
          </a:xfrm>
          <a:prstGeom prst="rect">
            <a:avLst/>
          </a:prstGeom>
          <a:ln w="19050">
            <a:solidFill>
              <a:schemeClr val="bg1"/>
            </a:solidFill>
          </a:ln>
          <a:effectLst>
            <a:outerShdw blurRad="178707" dist="136315" dir="2700000" algn="tl" rotWithShape="0">
              <a:prstClr val="black">
                <a:alpha val="40000"/>
              </a:prstClr>
            </a:outerShdw>
          </a:effectLst>
        </p:spPr>
      </p:pic>
      <p:pic>
        <p:nvPicPr>
          <p:cNvPr id="6" name="Imagen 5">
            <a:extLst>
              <a:ext uri="{FF2B5EF4-FFF2-40B4-BE49-F238E27FC236}">
                <a16:creationId xmlns:a16="http://schemas.microsoft.com/office/drawing/2014/main" id="{3C861FF0-F286-A30A-39FD-1461FAB4A171}"/>
              </a:ext>
            </a:extLst>
          </p:cNvPr>
          <p:cNvPicPr>
            <a:picLocks noChangeAspect="1"/>
          </p:cNvPicPr>
          <p:nvPr/>
        </p:nvPicPr>
        <p:blipFill>
          <a:blip r:embed="rId7">
            <a:alphaModFix amt="58000"/>
          </a:blip>
          <a:stretch>
            <a:fillRect/>
          </a:stretch>
        </p:blipFill>
        <p:spPr>
          <a:xfrm>
            <a:off x="-73176" y="5342515"/>
            <a:ext cx="4891982" cy="5276028"/>
          </a:xfrm>
          <a:prstGeom prst="rect">
            <a:avLst/>
          </a:prstGeom>
        </p:spPr>
      </p:pic>
      <p:pic>
        <p:nvPicPr>
          <p:cNvPr id="22" name="Imagen 21">
            <a:extLst>
              <a:ext uri="{FF2B5EF4-FFF2-40B4-BE49-F238E27FC236}">
                <a16:creationId xmlns:a16="http://schemas.microsoft.com/office/drawing/2014/main" id="{489E0C3C-2D27-7EEB-7D86-8BC1C71BC289}"/>
              </a:ext>
            </a:extLst>
          </p:cNvPr>
          <p:cNvPicPr>
            <a:picLocks noChangeAspect="1"/>
          </p:cNvPicPr>
          <p:nvPr/>
        </p:nvPicPr>
        <p:blipFill>
          <a:blip r:embed="rId7">
            <a:alphaModFix amt="58000"/>
          </a:blip>
          <a:stretch>
            <a:fillRect/>
          </a:stretch>
        </p:blipFill>
        <p:spPr>
          <a:xfrm>
            <a:off x="9502409" y="928442"/>
            <a:ext cx="4891982" cy="5276028"/>
          </a:xfrm>
          <a:prstGeom prst="rect">
            <a:avLst/>
          </a:prstGeom>
        </p:spPr>
      </p:pic>
      <p:pic>
        <p:nvPicPr>
          <p:cNvPr id="23" name="Imagen 22">
            <a:extLst>
              <a:ext uri="{FF2B5EF4-FFF2-40B4-BE49-F238E27FC236}">
                <a16:creationId xmlns:a16="http://schemas.microsoft.com/office/drawing/2014/main" id="{AD896695-35A2-40E5-6F22-DCB832DEC3FB}"/>
              </a:ext>
            </a:extLst>
          </p:cNvPr>
          <p:cNvPicPr>
            <a:picLocks noChangeAspect="1"/>
          </p:cNvPicPr>
          <p:nvPr/>
        </p:nvPicPr>
        <p:blipFill>
          <a:blip r:embed="rId8">
            <a:duotone>
              <a:prstClr val="black"/>
              <a:schemeClr val="accent6">
                <a:tint val="45000"/>
                <a:satMod val="400000"/>
              </a:schemeClr>
            </a:duotone>
            <a:alphaModFix amt="48000"/>
          </a:blip>
          <a:stretch>
            <a:fillRect/>
          </a:stretch>
        </p:blipFill>
        <p:spPr>
          <a:xfrm>
            <a:off x="3851921" y="5118069"/>
            <a:ext cx="1075697" cy="806773"/>
          </a:xfrm>
          <a:prstGeom prst="rect">
            <a:avLst/>
          </a:prstGeom>
          <a:effectLst>
            <a:outerShdw blurRad="203200" dist="12700" dir="5400000" sx="104000" sy="104000" algn="ctr" rotWithShape="0">
              <a:srgbClr val="000000">
                <a:alpha val="23000"/>
              </a:srgbClr>
            </a:outerShdw>
          </a:effectLst>
        </p:spPr>
      </p:pic>
      <p:sp>
        <p:nvSpPr>
          <p:cNvPr id="11" name="CuadroTexto 11">
            <a:extLst>
              <a:ext uri="{FF2B5EF4-FFF2-40B4-BE49-F238E27FC236}">
                <a16:creationId xmlns:a16="http://schemas.microsoft.com/office/drawing/2014/main" id="{73030E96-351F-8DA8-3B5E-1C98012DC244}"/>
              </a:ext>
            </a:extLst>
          </p:cNvPr>
          <p:cNvSpPr txBox="1"/>
          <p:nvPr/>
        </p:nvSpPr>
        <p:spPr>
          <a:xfrm>
            <a:off x="8117515" y="1627464"/>
            <a:ext cx="2560609" cy="1938992"/>
          </a:xfrm>
          <a:prstGeom prst="rect">
            <a:avLst/>
          </a:prstGeom>
          <a:noFill/>
        </p:spPr>
        <p:txBody>
          <a:bodyPr wrap="square" rtlCol="0">
            <a:spAutoFit/>
          </a:bodyPr>
          <a:lstStyle/>
          <a:p>
            <a:pPr algn="l"/>
            <a:endParaRPr lang="en-GB" sz="1200" dirty="0">
              <a:solidFill>
                <a:schemeClr val="bg1"/>
              </a:solidFill>
              <a:effectLst/>
              <a:latin typeface="Lato" panose="020F0502020204030203" pitchFamily="34" charset="77"/>
            </a:endParaRPr>
          </a:p>
          <a:p>
            <a:pPr algn="l"/>
            <a:r>
              <a:rPr lang="en-GB" sz="1200" dirty="0">
                <a:solidFill>
                  <a:schemeClr val="bg1"/>
                </a:solidFill>
                <a:effectLst/>
                <a:latin typeface="Lato" panose="020F0502020204030203" pitchFamily="34" charset="77"/>
              </a:rPr>
              <a:t>Dimensions (Overall):</a:t>
            </a:r>
          </a:p>
          <a:p>
            <a:pPr algn="l">
              <a:buFont typeface="Arial" panose="020B0604020202020204" pitchFamily="34" charset="0"/>
              <a:buChar char="•"/>
            </a:pPr>
            <a:r>
              <a:rPr lang="en-GB" sz="1200" dirty="0">
                <a:solidFill>
                  <a:schemeClr val="bg1"/>
                </a:solidFill>
                <a:effectLst/>
                <a:latin typeface="Lato" panose="020F0502020204030203" pitchFamily="34" charset="77"/>
              </a:rPr>
              <a:t>Length: </a:t>
            </a:r>
            <a:r>
              <a:rPr lang="en-GB" sz="1200" dirty="0">
                <a:solidFill>
                  <a:schemeClr val="bg1"/>
                </a:solidFill>
                <a:latin typeface="Lato" panose="020F0502020204030203" pitchFamily="34" charset="77"/>
              </a:rPr>
              <a:t>6’</a:t>
            </a:r>
            <a:endParaRPr lang="en-GB" sz="1200" dirty="0">
              <a:solidFill>
                <a:schemeClr val="bg1"/>
              </a:solidFill>
              <a:effectLst/>
              <a:latin typeface="Lato" panose="020F0502020204030203" pitchFamily="34" charset="77"/>
            </a:endParaRPr>
          </a:p>
          <a:p>
            <a:pPr algn="l">
              <a:buFont typeface="Arial" panose="020B0604020202020204" pitchFamily="34" charset="0"/>
              <a:buChar char="•"/>
            </a:pPr>
            <a:r>
              <a:rPr lang="en-GB" sz="1200" dirty="0">
                <a:solidFill>
                  <a:schemeClr val="bg1"/>
                </a:solidFill>
                <a:effectLst/>
                <a:latin typeface="Lato" panose="020F0502020204030203" pitchFamily="34" charset="77"/>
              </a:rPr>
              <a:t>Width: </a:t>
            </a:r>
            <a:r>
              <a:rPr lang="en-GB" sz="1200" dirty="0">
                <a:solidFill>
                  <a:schemeClr val="bg1"/>
                </a:solidFill>
                <a:latin typeface="Lato" panose="020F0502020204030203" pitchFamily="34" charset="77"/>
              </a:rPr>
              <a:t>3’</a:t>
            </a:r>
            <a:endParaRPr lang="en-GB" sz="1200" dirty="0">
              <a:solidFill>
                <a:schemeClr val="bg1"/>
              </a:solidFill>
              <a:effectLst/>
              <a:latin typeface="Lato" panose="020F0502020204030203" pitchFamily="34" charset="77"/>
            </a:endParaRPr>
          </a:p>
          <a:p>
            <a:pPr algn="l">
              <a:buFont typeface="Arial" panose="020B0604020202020204" pitchFamily="34" charset="0"/>
              <a:buChar char="•"/>
            </a:pPr>
            <a:r>
              <a:rPr lang="en-GB" sz="1200" dirty="0">
                <a:solidFill>
                  <a:schemeClr val="bg1"/>
                </a:solidFill>
                <a:effectLst/>
                <a:latin typeface="Lato" panose="020F0502020204030203" pitchFamily="34" charset="77"/>
              </a:rPr>
              <a:t>Height: </a:t>
            </a:r>
            <a:r>
              <a:rPr lang="en-GB" sz="1200" dirty="0">
                <a:solidFill>
                  <a:schemeClr val="bg1"/>
                </a:solidFill>
                <a:latin typeface="Lato" panose="020F0502020204030203" pitchFamily="34" charset="77"/>
              </a:rPr>
              <a:t>2’</a:t>
            </a:r>
            <a:endParaRPr lang="en-GB" sz="1200" dirty="0">
              <a:solidFill>
                <a:schemeClr val="bg1"/>
              </a:solidFill>
              <a:effectLst/>
              <a:latin typeface="Lato" panose="020F0502020204030203" pitchFamily="34" charset="77"/>
            </a:endParaRPr>
          </a:p>
          <a:p>
            <a:pPr algn="l"/>
            <a:endParaRPr lang="en-GB" sz="1200" dirty="0">
              <a:solidFill>
                <a:schemeClr val="bg1"/>
              </a:solidFill>
              <a:effectLst/>
              <a:latin typeface="Lato" panose="020F0502020204030203" pitchFamily="34" charset="77"/>
            </a:endParaRPr>
          </a:p>
          <a:p>
            <a:pPr algn="l"/>
            <a:r>
              <a:rPr lang="en-GB" sz="1200" dirty="0">
                <a:solidFill>
                  <a:schemeClr val="bg1"/>
                </a:solidFill>
                <a:effectLst/>
                <a:latin typeface="Lato" panose="020F0502020204030203" pitchFamily="34" charset="77"/>
              </a:rPr>
              <a:t>Dimensions (Hull):</a:t>
            </a:r>
          </a:p>
          <a:p>
            <a:pPr algn="l">
              <a:buFont typeface="Arial" panose="020B0604020202020204" pitchFamily="34" charset="0"/>
              <a:buChar char="•"/>
            </a:pPr>
            <a:r>
              <a:rPr lang="en-GB" sz="1200" dirty="0">
                <a:solidFill>
                  <a:schemeClr val="bg1"/>
                </a:solidFill>
                <a:effectLst/>
                <a:latin typeface="Lato" panose="020F0502020204030203" pitchFamily="34" charset="77"/>
              </a:rPr>
              <a:t>Length: </a:t>
            </a:r>
            <a:r>
              <a:rPr lang="en-GB" sz="1200" dirty="0">
                <a:solidFill>
                  <a:schemeClr val="bg1"/>
                </a:solidFill>
                <a:latin typeface="Lato" panose="020F0502020204030203" pitchFamily="34" charset="77"/>
              </a:rPr>
              <a:t>6’</a:t>
            </a:r>
            <a:endParaRPr lang="en-GB" sz="1200" dirty="0">
              <a:solidFill>
                <a:schemeClr val="bg1"/>
              </a:solidFill>
              <a:effectLst/>
              <a:latin typeface="Lato" panose="020F0502020204030203" pitchFamily="34" charset="77"/>
            </a:endParaRPr>
          </a:p>
          <a:p>
            <a:pPr algn="l">
              <a:buFont typeface="Arial" panose="020B0604020202020204" pitchFamily="34" charset="0"/>
              <a:buChar char="•"/>
            </a:pPr>
            <a:r>
              <a:rPr lang="en-GB" sz="1200" dirty="0">
                <a:solidFill>
                  <a:schemeClr val="bg1"/>
                </a:solidFill>
                <a:effectLst/>
                <a:latin typeface="Lato" panose="020F0502020204030203" pitchFamily="34" charset="77"/>
              </a:rPr>
              <a:t>Width: </a:t>
            </a:r>
            <a:r>
              <a:rPr lang="en-GB" sz="1200" dirty="0">
                <a:solidFill>
                  <a:schemeClr val="bg1"/>
                </a:solidFill>
                <a:latin typeface="Lato" panose="020F0502020204030203" pitchFamily="34" charset="77"/>
              </a:rPr>
              <a:t>3’</a:t>
            </a:r>
            <a:endParaRPr lang="en-GB" sz="1200" dirty="0">
              <a:solidFill>
                <a:schemeClr val="bg1"/>
              </a:solidFill>
              <a:effectLst/>
              <a:latin typeface="Lato" panose="020F0502020204030203" pitchFamily="34" charset="77"/>
            </a:endParaRPr>
          </a:p>
          <a:p>
            <a:pPr algn="l">
              <a:buFont typeface="Arial" panose="020B0604020202020204" pitchFamily="34" charset="0"/>
              <a:buChar char="•"/>
            </a:pPr>
            <a:r>
              <a:rPr lang="en-GB" sz="1200" dirty="0">
                <a:solidFill>
                  <a:schemeClr val="bg1"/>
                </a:solidFill>
                <a:effectLst/>
                <a:latin typeface="Lato" panose="020F0502020204030203" pitchFamily="34" charset="77"/>
              </a:rPr>
              <a:t>Height: </a:t>
            </a:r>
            <a:r>
              <a:rPr lang="en-GB" sz="1200" dirty="0">
                <a:solidFill>
                  <a:schemeClr val="bg1"/>
                </a:solidFill>
                <a:latin typeface="Lato" panose="020F0502020204030203" pitchFamily="34" charset="77"/>
              </a:rPr>
              <a:t>2’</a:t>
            </a:r>
            <a:endParaRPr lang="es-ES" sz="1200" dirty="0">
              <a:solidFill>
                <a:schemeClr val="bg1"/>
              </a:solidFill>
              <a:latin typeface="Lato" panose="020F0502020204030203" pitchFamily="34" charset="77"/>
            </a:endParaRPr>
          </a:p>
        </p:txBody>
      </p:sp>
      <p:pic>
        <p:nvPicPr>
          <p:cNvPr id="24" name="Picture 23" descr="A rainbow colored object on a black background&#10;&#10;Description automatically generated">
            <a:extLst>
              <a:ext uri="{FF2B5EF4-FFF2-40B4-BE49-F238E27FC236}">
                <a16:creationId xmlns:a16="http://schemas.microsoft.com/office/drawing/2014/main" id="{C201F474-311A-FB21-922A-6C26BC57EA8E}"/>
              </a:ext>
            </a:extLst>
          </p:cNvPr>
          <p:cNvPicPr>
            <a:picLocks noChangeAspect="1"/>
          </p:cNvPicPr>
          <p:nvPr/>
        </p:nvPicPr>
        <p:blipFill>
          <a:blip r:embed="rId9"/>
          <a:stretch>
            <a:fillRect/>
          </a:stretch>
        </p:blipFill>
        <p:spPr>
          <a:xfrm>
            <a:off x="7936267" y="4377653"/>
            <a:ext cx="2923106" cy="1390995"/>
          </a:xfrm>
          <a:prstGeom prst="rect">
            <a:avLst/>
          </a:prstGeom>
          <a:ln w="19050">
            <a:solidFill>
              <a:schemeClr val="bg1"/>
            </a:solidFill>
          </a:ln>
        </p:spPr>
      </p:pic>
      <p:pic>
        <p:nvPicPr>
          <p:cNvPr id="26" name="Picture 25" descr="A map of a field with numbers&#10;&#10;Description automatically generated with medium confidence">
            <a:extLst>
              <a:ext uri="{FF2B5EF4-FFF2-40B4-BE49-F238E27FC236}">
                <a16:creationId xmlns:a16="http://schemas.microsoft.com/office/drawing/2014/main" id="{F62CE0A1-57A4-3670-8ACF-108D8F846B36}"/>
              </a:ext>
            </a:extLst>
          </p:cNvPr>
          <p:cNvPicPr>
            <a:picLocks noChangeAspect="1"/>
          </p:cNvPicPr>
          <p:nvPr/>
        </p:nvPicPr>
        <p:blipFill>
          <a:blip r:embed="rId10"/>
          <a:stretch>
            <a:fillRect/>
          </a:stretch>
        </p:blipFill>
        <p:spPr>
          <a:xfrm>
            <a:off x="5406634" y="4377653"/>
            <a:ext cx="1901256" cy="1390996"/>
          </a:xfrm>
          <a:prstGeom prst="rect">
            <a:avLst/>
          </a:prstGeom>
          <a:ln w="28575">
            <a:solidFill>
              <a:schemeClr val="bg1"/>
            </a:solidFill>
          </a:ln>
        </p:spPr>
      </p:pic>
    </p:spTree>
    <p:extLst>
      <p:ext uri="{BB962C8B-B14F-4D97-AF65-F5344CB8AC3E}">
        <p14:creationId xmlns:p14="http://schemas.microsoft.com/office/powerpoint/2010/main" val="2658577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F5BC4CE-65C1-22D1-AD95-6570E4A38CC4}"/>
              </a:ext>
            </a:extLst>
          </p:cNvPr>
          <p:cNvSpPr/>
          <p:nvPr/>
        </p:nvSpPr>
        <p:spPr>
          <a:xfrm>
            <a:off x="0" y="0"/>
            <a:ext cx="12192000" cy="6868981"/>
          </a:xfrm>
          <a:prstGeom prst="rect">
            <a:avLst/>
          </a:prstGeom>
          <a:gradFill>
            <a:gsLst>
              <a:gs pos="0">
                <a:schemeClr val="accent6">
                  <a:lumMod val="60000"/>
                  <a:lumOff val="40000"/>
                </a:schemeClr>
              </a:gs>
              <a:gs pos="67000">
                <a:schemeClr val="accent6"/>
              </a:gs>
              <a:gs pos="100000">
                <a:srgbClr val="3D761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0F5DF8F6-A55E-9445-AAE1-FDF82CAF025E}"/>
              </a:ext>
            </a:extLst>
          </p:cNvPr>
          <p:cNvSpPr/>
          <p:nvPr/>
        </p:nvSpPr>
        <p:spPr>
          <a:xfrm>
            <a:off x="0" y="0"/>
            <a:ext cx="12192000" cy="562062"/>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solidFill>
                <a:schemeClr val="accent1">
                  <a:lumMod val="50000"/>
                </a:schemeClr>
              </a:solidFill>
            </a:endParaRPr>
          </a:p>
        </p:txBody>
      </p:sp>
      <p:sp>
        <p:nvSpPr>
          <p:cNvPr id="12" name="Rectángulo 74">
            <a:extLst>
              <a:ext uri="{FF2B5EF4-FFF2-40B4-BE49-F238E27FC236}">
                <a16:creationId xmlns:a16="http://schemas.microsoft.com/office/drawing/2014/main" id="{B222C01F-5E6A-6D4A-8EA0-05DE657EB99A}"/>
              </a:ext>
            </a:extLst>
          </p:cNvPr>
          <p:cNvSpPr/>
          <p:nvPr/>
        </p:nvSpPr>
        <p:spPr>
          <a:xfrm>
            <a:off x="0" y="6538452"/>
            <a:ext cx="12192000" cy="328691"/>
          </a:xfrm>
          <a:prstGeom prst="rect">
            <a:avLst/>
          </a:prstGeom>
          <a:solidFill>
            <a:schemeClr val="accent6">
              <a:lumMod val="75000"/>
            </a:schemeClr>
          </a:solidFill>
          <a:ln>
            <a:noFill/>
          </a:ln>
          <a:effectLst>
            <a:outerShdw blurRad="50800" dist="63500" dir="546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Title 2">
            <a:extLst>
              <a:ext uri="{FF2B5EF4-FFF2-40B4-BE49-F238E27FC236}">
                <a16:creationId xmlns:a16="http://schemas.microsoft.com/office/drawing/2014/main" id="{7527F18A-02B1-E644-88C8-53EE692CBFFA}"/>
              </a:ext>
            </a:extLst>
          </p:cNvPr>
          <p:cNvSpPr txBox="1">
            <a:spLocks/>
          </p:cNvSpPr>
          <p:nvPr/>
        </p:nvSpPr>
        <p:spPr>
          <a:xfrm>
            <a:off x="8551869" y="6567408"/>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900" dirty="0">
                <a:solidFill>
                  <a:schemeClr val="bg1"/>
                </a:solidFill>
              </a:rPr>
              <a:t>Copyright 2023 </a:t>
            </a:r>
            <a:r>
              <a:rPr lang="es-ES" sz="900" dirty="0" err="1">
                <a:solidFill>
                  <a:schemeClr val="bg1"/>
                </a:solidFill>
              </a:rPr>
              <a:t>Paragon</a:t>
            </a:r>
            <a:r>
              <a:rPr lang="es-ES" sz="900" dirty="0">
                <a:solidFill>
                  <a:schemeClr val="bg1"/>
                </a:solidFill>
              </a:rPr>
              <a:t> ISG C-</a:t>
            </a:r>
            <a:r>
              <a:rPr lang="es-ES" sz="900" dirty="0" err="1">
                <a:solidFill>
                  <a:schemeClr val="bg1"/>
                </a:solidFill>
              </a:rPr>
              <a:t>ompany</a:t>
            </a:r>
            <a:r>
              <a:rPr lang="es-ES" sz="900" dirty="0">
                <a:solidFill>
                  <a:schemeClr val="bg1"/>
                </a:solidFill>
              </a:rPr>
              <a:t>. </a:t>
            </a:r>
            <a:r>
              <a:rPr lang="es-ES" sz="900" dirty="0" err="1">
                <a:solidFill>
                  <a:schemeClr val="bg1"/>
                </a:solidFill>
              </a:rPr>
              <a:t>All</a:t>
            </a:r>
            <a:r>
              <a:rPr lang="es-ES" sz="900" dirty="0">
                <a:solidFill>
                  <a:schemeClr val="bg1"/>
                </a:solidFill>
              </a:rPr>
              <a:t> </a:t>
            </a:r>
            <a:r>
              <a:rPr lang="es-ES" sz="900" dirty="0" err="1">
                <a:solidFill>
                  <a:schemeClr val="bg1"/>
                </a:solidFill>
              </a:rPr>
              <a:t>rights</a:t>
            </a:r>
            <a:r>
              <a:rPr lang="es-ES" sz="900" dirty="0">
                <a:solidFill>
                  <a:schemeClr val="bg1"/>
                </a:solidFill>
              </a:rPr>
              <a:t> </a:t>
            </a:r>
            <a:r>
              <a:rPr lang="es-ES" sz="900" dirty="0" err="1">
                <a:solidFill>
                  <a:schemeClr val="bg1"/>
                </a:solidFill>
              </a:rPr>
              <a:t>reserved</a:t>
            </a:r>
            <a:r>
              <a:rPr lang="es-ES" sz="900" dirty="0">
                <a:solidFill>
                  <a:schemeClr val="bg1"/>
                </a:solidFill>
              </a:rPr>
              <a:t>.</a:t>
            </a:r>
          </a:p>
          <a:p>
            <a:br>
              <a:rPr lang="es-ES" sz="900" dirty="0">
                <a:solidFill>
                  <a:schemeClr val="bg1"/>
                </a:solidFill>
              </a:rPr>
            </a:br>
            <a:endParaRPr lang="en-US" sz="900" dirty="0">
              <a:solidFill>
                <a:schemeClr val="bg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129FAFD1-E54F-67AC-D70F-6C2378CF0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69" y="116180"/>
            <a:ext cx="544024" cy="394657"/>
          </a:xfrm>
          <a:prstGeom prst="rect">
            <a:avLst/>
          </a:prstGeom>
        </p:spPr>
      </p:pic>
      <p:pic>
        <p:nvPicPr>
          <p:cNvPr id="6" name="Imagen 5">
            <a:extLst>
              <a:ext uri="{FF2B5EF4-FFF2-40B4-BE49-F238E27FC236}">
                <a16:creationId xmlns:a16="http://schemas.microsoft.com/office/drawing/2014/main" id="{1B002183-146A-B094-EE87-8E3638A01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464" y="192933"/>
            <a:ext cx="1095453" cy="161370"/>
          </a:xfrm>
          <a:prstGeom prst="rect">
            <a:avLst/>
          </a:prstGeom>
        </p:spPr>
      </p:pic>
      <p:sp>
        <p:nvSpPr>
          <p:cNvPr id="8" name="TextBox 7">
            <a:extLst>
              <a:ext uri="{FF2B5EF4-FFF2-40B4-BE49-F238E27FC236}">
                <a16:creationId xmlns:a16="http://schemas.microsoft.com/office/drawing/2014/main" id="{091CFE78-2B37-078C-5C8B-604ECFBF9B36}"/>
              </a:ext>
            </a:extLst>
          </p:cNvPr>
          <p:cNvSpPr txBox="1"/>
          <p:nvPr/>
        </p:nvSpPr>
        <p:spPr>
          <a:xfrm>
            <a:off x="1833748" y="2767280"/>
            <a:ext cx="8524504" cy="1323439"/>
          </a:xfrm>
          <a:prstGeom prst="rect">
            <a:avLst/>
          </a:prstGeom>
          <a:noFill/>
        </p:spPr>
        <p:txBody>
          <a:bodyPr wrap="square" rtlCol="0">
            <a:spAutoFit/>
          </a:bodyPr>
          <a:lstStyle/>
          <a:p>
            <a:pPr algn="ctr"/>
            <a:r>
              <a:rPr lang="en-US" sz="8000" b="1" dirty="0">
                <a:solidFill>
                  <a:schemeClr val="bg1"/>
                </a:solidFill>
              </a:rPr>
              <a:t>WEED HARVESTING</a:t>
            </a:r>
          </a:p>
        </p:txBody>
      </p:sp>
    </p:spTree>
    <p:extLst>
      <p:ext uri="{BB962C8B-B14F-4D97-AF65-F5344CB8AC3E}">
        <p14:creationId xmlns:p14="http://schemas.microsoft.com/office/powerpoint/2010/main" val="1725133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79FFE24-D152-E332-68BF-9D486E939FB2}"/>
              </a:ext>
            </a:extLst>
          </p:cNvPr>
          <p:cNvSpPr/>
          <p:nvPr/>
        </p:nvSpPr>
        <p:spPr>
          <a:xfrm>
            <a:off x="-35" y="10188"/>
            <a:ext cx="12192000" cy="6868981"/>
          </a:xfrm>
          <a:prstGeom prst="rect">
            <a:avLst/>
          </a:prstGeom>
          <a:gradFill>
            <a:gsLst>
              <a:gs pos="0">
                <a:schemeClr val="accent6">
                  <a:lumMod val="60000"/>
                  <a:lumOff val="40000"/>
                </a:schemeClr>
              </a:gs>
              <a:gs pos="52000">
                <a:schemeClr val="accent6"/>
              </a:gs>
              <a:gs pos="100000">
                <a:schemeClr val="accent6">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4" name="Imagen 143">
            <a:extLst>
              <a:ext uri="{FF2B5EF4-FFF2-40B4-BE49-F238E27FC236}">
                <a16:creationId xmlns:a16="http://schemas.microsoft.com/office/drawing/2014/main" id="{63E7ADC2-8EB2-5831-758A-833AE48F01D3}"/>
              </a:ext>
            </a:extLst>
          </p:cNvPr>
          <p:cNvPicPr>
            <a:picLocks noChangeAspect="1"/>
          </p:cNvPicPr>
          <p:nvPr/>
        </p:nvPicPr>
        <p:blipFill>
          <a:blip r:embed="rId3">
            <a:alphaModFix amt="22000"/>
            <a:extLst>
              <a:ext uri="{28A0092B-C50C-407E-A947-70E740481C1C}">
                <a14:useLocalDpi xmlns:a14="http://schemas.microsoft.com/office/drawing/2010/main"/>
              </a:ext>
            </a:extLst>
          </a:blip>
          <a:stretch>
            <a:fillRect/>
          </a:stretch>
        </p:blipFill>
        <p:spPr>
          <a:xfrm>
            <a:off x="-78437" y="1736905"/>
            <a:ext cx="6958714" cy="5048135"/>
          </a:xfrm>
          <a:prstGeom prst="rect">
            <a:avLst/>
          </a:prstGeom>
          <a:effectLst>
            <a:outerShdw sx="1000" sy="1000" algn="ctr" rotWithShape="0">
              <a:srgbClr val="000000"/>
            </a:outerShdw>
          </a:effectLst>
        </p:spPr>
      </p:pic>
      <p:sp>
        <p:nvSpPr>
          <p:cNvPr id="5" name="Rectángulo 4">
            <a:extLst>
              <a:ext uri="{FF2B5EF4-FFF2-40B4-BE49-F238E27FC236}">
                <a16:creationId xmlns:a16="http://schemas.microsoft.com/office/drawing/2014/main" id="{03D8DD5E-9CE7-5A58-0905-9FE8914A315B}"/>
              </a:ext>
            </a:extLst>
          </p:cNvPr>
          <p:cNvSpPr/>
          <p:nvPr/>
        </p:nvSpPr>
        <p:spPr>
          <a:xfrm>
            <a:off x="-35" y="-8760"/>
            <a:ext cx="12192000" cy="562062"/>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7" name="Imagen 6">
            <a:extLst>
              <a:ext uri="{FF2B5EF4-FFF2-40B4-BE49-F238E27FC236}">
                <a16:creationId xmlns:a16="http://schemas.microsoft.com/office/drawing/2014/main" id="{F703D675-FABF-4F71-D1C6-9EAF7F4BA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45" y="115807"/>
            <a:ext cx="544024" cy="394657"/>
          </a:xfrm>
          <a:prstGeom prst="rect">
            <a:avLst/>
          </a:prstGeom>
        </p:spPr>
      </p:pic>
      <p:pic>
        <p:nvPicPr>
          <p:cNvPr id="8" name="Imagen 7">
            <a:extLst>
              <a:ext uri="{FF2B5EF4-FFF2-40B4-BE49-F238E27FC236}">
                <a16:creationId xmlns:a16="http://schemas.microsoft.com/office/drawing/2014/main" id="{B65E475A-D385-F374-2FAA-C1EDB750A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40" y="192560"/>
            <a:ext cx="1095453" cy="161370"/>
          </a:xfrm>
          <a:prstGeom prst="rect">
            <a:avLst/>
          </a:prstGeom>
        </p:spPr>
      </p:pic>
      <p:sp>
        <p:nvSpPr>
          <p:cNvPr id="9" name="Rectángulo 74">
            <a:extLst>
              <a:ext uri="{FF2B5EF4-FFF2-40B4-BE49-F238E27FC236}">
                <a16:creationId xmlns:a16="http://schemas.microsoft.com/office/drawing/2014/main" id="{40931D3C-A064-FAB7-160F-040FF2DF21E5}"/>
              </a:ext>
            </a:extLst>
          </p:cNvPr>
          <p:cNvSpPr/>
          <p:nvPr/>
        </p:nvSpPr>
        <p:spPr>
          <a:xfrm>
            <a:off x="-35" y="6625969"/>
            <a:ext cx="12192000" cy="261916"/>
          </a:xfrm>
          <a:prstGeom prst="rect">
            <a:avLst/>
          </a:prstGeom>
          <a:solidFill>
            <a:schemeClr val="accent6">
              <a:lumMod val="50000"/>
            </a:schemeClr>
          </a:solidFill>
          <a:ln>
            <a:noFill/>
          </a:ln>
          <a:effectLst>
            <a:outerShdw blurRad="50800" dist="38100" dir="16200000"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2">
            <a:extLst>
              <a:ext uri="{FF2B5EF4-FFF2-40B4-BE49-F238E27FC236}">
                <a16:creationId xmlns:a16="http://schemas.microsoft.com/office/drawing/2014/main" id="{DDB41CD9-80F1-6439-531A-309AB64E3297}"/>
              </a:ext>
            </a:extLst>
          </p:cNvPr>
          <p:cNvSpPr txBox="1">
            <a:spLocks/>
          </p:cNvSpPr>
          <p:nvPr/>
        </p:nvSpPr>
        <p:spPr>
          <a:xfrm>
            <a:off x="110427" y="6647925"/>
            <a:ext cx="3640131" cy="2030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dirty="0">
                <a:solidFill>
                  <a:schemeClr val="bg1"/>
                </a:solidFill>
              </a:rPr>
              <a:t>Copyright 2023 </a:t>
            </a:r>
            <a:r>
              <a:rPr lang="es-ES" sz="800" dirty="0" err="1">
                <a:solidFill>
                  <a:schemeClr val="bg1"/>
                </a:solidFill>
              </a:rPr>
              <a:t>Paragon</a:t>
            </a:r>
            <a:r>
              <a:rPr lang="es-ES" sz="800" dirty="0">
                <a:solidFill>
                  <a:schemeClr val="bg1"/>
                </a:solidFill>
              </a:rPr>
              <a:t> ISG Company. </a:t>
            </a:r>
            <a:r>
              <a:rPr lang="es-ES" sz="800" dirty="0" err="1">
                <a:solidFill>
                  <a:schemeClr val="bg1"/>
                </a:solidFill>
              </a:rPr>
              <a:t>All</a:t>
            </a:r>
            <a:r>
              <a:rPr lang="es-ES" sz="800" dirty="0">
                <a:solidFill>
                  <a:schemeClr val="bg1"/>
                </a:solidFill>
              </a:rPr>
              <a:t> </a:t>
            </a:r>
            <a:r>
              <a:rPr lang="es-ES" sz="800" dirty="0" err="1">
                <a:solidFill>
                  <a:schemeClr val="bg1"/>
                </a:solidFill>
              </a:rPr>
              <a:t>rights</a:t>
            </a:r>
            <a:r>
              <a:rPr lang="es-ES" sz="800" dirty="0">
                <a:solidFill>
                  <a:schemeClr val="bg1"/>
                </a:solidFill>
              </a:rPr>
              <a:t> </a:t>
            </a:r>
            <a:r>
              <a:rPr lang="es-ES" sz="800" dirty="0" err="1">
                <a:solidFill>
                  <a:schemeClr val="bg1"/>
                </a:solidFill>
              </a:rPr>
              <a:t>reserved</a:t>
            </a:r>
            <a:r>
              <a:rPr lang="es-ES" sz="800" dirty="0">
                <a:solidFill>
                  <a:schemeClr val="bg1"/>
                </a:solidFill>
              </a:rPr>
              <a:t>.</a:t>
            </a:r>
          </a:p>
          <a:p>
            <a:br>
              <a:rPr lang="es-ES" sz="800" dirty="0">
                <a:solidFill>
                  <a:schemeClr val="bg1"/>
                </a:solidFill>
              </a:rPr>
            </a:br>
            <a:endParaRPr lang="en-US" sz="800" dirty="0">
              <a:solidFill>
                <a:schemeClr val="bg1"/>
              </a:solidFill>
              <a:latin typeface="Arial" panose="020B0604020202020204" pitchFamily="34" charset="0"/>
              <a:cs typeface="Arial" panose="020B0604020202020204" pitchFamily="34" charset="0"/>
            </a:endParaRPr>
          </a:p>
        </p:txBody>
      </p:sp>
      <p:pic>
        <p:nvPicPr>
          <p:cNvPr id="55" name="Imagen 54">
            <a:extLst>
              <a:ext uri="{FF2B5EF4-FFF2-40B4-BE49-F238E27FC236}">
                <a16:creationId xmlns:a16="http://schemas.microsoft.com/office/drawing/2014/main" id="{2A13706C-540F-65ED-93E7-3593533D9937}"/>
              </a:ext>
            </a:extLst>
          </p:cNvPr>
          <p:cNvPicPr>
            <a:picLocks noChangeAspect="1"/>
          </p:cNvPicPr>
          <p:nvPr/>
        </p:nvPicPr>
        <p:blipFill>
          <a:blip r:embed="rId4">
            <a:alphaModFix amt="14000"/>
            <a:extLst>
              <a:ext uri="{28A0092B-C50C-407E-A947-70E740481C1C}">
                <a14:useLocalDpi xmlns:a14="http://schemas.microsoft.com/office/drawing/2010/main" val="0"/>
              </a:ext>
            </a:extLst>
          </a:blip>
          <a:stretch>
            <a:fillRect/>
          </a:stretch>
        </p:blipFill>
        <p:spPr>
          <a:xfrm>
            <a:off x="-1933506" y="-5121109"/>
            <a:ext cx="1022930" cy="742075"/>
          </a:xfrm>
          <a:prstGeom prst="rect">
            <a:avLst/>
          </a:prstGeom>
          <a:effectLst>
            <a:outerShdw sx="1000" sy="1000" algn="ctr" rotWithShape="0">
              <a:schemeClr val="bg1"/>
            </a:outerShdw>
          </a:effectLst>
        </p:spPr>
      </p:pic>
      <p:sp>
        <p:nvSpPr>
          <p:cNvPr id="99" name="CuadroTexto 3">
            <a:extLst>
              <a:ext uri="{FF2B5EF4-FFF2-40B4-BE49-F238E27FC236}">
                <a16:creationId xmlns:a16="http://schemas.microsoft.com/office/drawing/2014/main" id="{8DB9B1AB-F56C-F42B-567C-1628BD09BBF0}"/>
              </a:ext>
            </a:extLst>
          </p:cNvPr>
          <p:cNvSpPr txBox="1"/>
          <p:nvPr/>
        </p:nvSpPr>
        <p:spPr>
          <a:xfrm>
            <a:off x="2976150" y="10627259"/>
            <a:ext cx="4260071"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20000"/>
              </a:spcBef>
            </a:pPr>
            <a:r>
              <a:rPr lang="en-US" dirty="0">
                <a:solidFill>
                  <a:schemeClr val="bg1"/>
                </a:solidFill>
                <a:latin typeface="Lato" panose="020F0502020204030203" pitchFamily="34" charset="77"/>
                <a:cs typeface="Arial" panose="020B0604020202020204" pitchFamily="34" charset="0"/>
              </a:rPr>
              <a:t>Increased headcount from 72 to 92</a:t>
            </a:r>
          </a:p>
        </p:txBody>
      </p:sp>
      <p:cxnSp>
        <p:nvCxnSpPr>
          <p:cNvPr id="61" name="Straight Connector 26">
            <a:extLst>
              <a:ext uri="{FF2B5EF4-FFF2-40B4-BE49-F238E27FC236}">
                <a16:creationId xmlns:a16="http://schemas.microsoft.com/office/drawing/2014/main" id="{725D4DD0-935A-5CF1-2DF2-F9ECDF369A37}"/>
              </a:ext>
            </a:extLst>
          </p:cNvPr>
          <p:cNvCxnSpPr>
            <a:cxnSpLocks/>
          </p:cNvCxnSpPr>
          <p:nvPr/>
        </p:nvCxnSpPr>
        <p:spPr>
          <a:xfrm flipH="1">
            <a:off x="6880277"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26">
            <a:extLst>
              <a:ext uri="{FF2B5EF4-FFF2-40B4-BE49-F238E27FC236}">
                <a16:creationId xmlns:a16="http://schemas.microsoft.com/office/drawing/2014/main" id="{D1963269-B674-BD7A-C1F5-A87C7A6ED6CD}"/>
              </a:ext>
            </a:extLst>
          </p:cNvPr>
          <p:cNvCxnSpPr>
            <a:cxnSpLocks/>
          </p:cNvCxnSpPr>
          <p:nvPr/>
        </p:nvCxnSpPr>
        <p:spPr>
          <a:xfrm flipH="1">
            <a:off x="-951758" y="-1608429"/>
            <a:ext cx="44693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077F1BE-C539-0D66-B6C7-0FE4B3376358}"/>
              </a:ext>
            </a:extLst>
          </p:cNvPr>
          <p:cNvSpPr txBox="1">
            <a:spLocks/>
          </p:cNvSpPr>
          <p:nvPr/>
        </p:nvSpPr>
        <p:spPr>
          <a:xfrm>
            <a:off x="3314393" y="704971"/>
            <a:ext cx="5563143" cy="5137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Lato Black" panose="020F0502020204030203" pitchFamily="34" charset="77"/>
              </a:rPr>
              <a:t>Aquatic Weed Harvesting</a:t>
            </a:r>
          </a:p>
          <a:p>
            <a:pPr algn="ctr"/>
            <a:endParaRPr lang="en-US" sz="2800" b="1" dirty="0">
              <a:solidFill>
                <a:schemeClr val="bg1"/>
              </a:solidFill>
              <a:latin typeface="Lato Black" panose="020F0502020204030203" pitchFamily="34" charset="77"/>
            </a:endParaRPr>
          </a:p>
        </p:txBody>
      </p:sp>
      <p:sp>
        <p:nvSpPr>
          <p:cNvPr id="13" name="Title 2">
            <a:extLst>
              <a:ext uri="{FF2B5EF4-FFF2-40B4-BE49-F238E27FC236}">
                <a16:creationId xmlns:a16="http://schemas.microsoft.com/office/drawing/2014/main" id="{0B1C1D62-4DB0-673A-F2CB-FEBA9D630F22}"/>
              </a:ext>
            </a:extLst>
          </p:cNvPr>
          <p:cNvSpPr txBox="1">
            <a:spLocks/>
          </p:cNvSpPr>
          <p:nvPr/>
        </p:nvSpPr>
        <p:spPr>
          <a:xfrm>
            <a:off x="700846" y="2404264"/>
            <a:ext cx="4375962" cy="513735"/>
          </a:xfrm>
          <a:prstGeom prst="rect">
            <a:avLst/>
          </a:prstGeom>
          <a:effectLst>
            <a:outerShdw blurRad="50800" dist="38100" dir="2700000" algn="tl" rotWithShape="0">
              <a:prstClr val="black">
                <a:alpha val="40000"/>
              </a:prstClr>
            </a:outerShdw>
          </a:effectLst>
        </p:spPr>
        <p:txBody>
          <a:bodyPr/>
          <a:lstStyle>
            <a:defPPr>
              <a:defRPr lang="en-US"/>
            </a:defPPr>
            <a:lvl1pPr algn="ctr" defTabSz="914400">
              <a:lnSpc>
                <a:spcPct val="90000"/>
              </a:lnSpc>
              <a:spcBef>
                <a:spcPct val="0"/>
              </a:spcBef>
              <a:buNone/>
              <a:defRPr sz="2400">
                <a:solidFill>
                  <a:schemeClr val="bg1"/>
                </a:solidFill>
                <a:latin typeface="Lato Black" panose="020F0502020204030203" pitchFamily="34" charset="77"/>
                <a:ea typeface="+mj-ea"/>
                <a:cs typeface="+mj-cs"/>
              </a:defRPr>
            </a:lvl1pPr>
          </a:lstStyle>
          <a:p>
            <a:r>
              <a:rPr lang="es-ES" dirty="0"/>
              <a:t>“</a:t>
            </a:r>
            <a:r>
              <a:rPr lang="es-ES" dirty="0" err="1"/>
              <a:t>Brontosaurus</a:t>
            </a:r>
            <a:r>
              <a:rPr lang="es-ES" dirty="0"/>
              <a:t>”</a:t>
            </a:r>
            <a:endParaRPr lang="en-US" dirty="0"/>
          </a:p>
        </p:txBody>
      </p:sp>
      <p:sp>
        <p:nvSpPr>
          <p:cNvPr id="16" name="CuadroTexto 15">
            <a:extLst>
              <a:ext uri="{FF2B5EF4-FFF2-40B4-BE49-F238E27FC236}">
                <a16:creationId xmlns:a16="http://schemas.microsoft.com/office/drawing/2014/main" id="{44E3500C-A406-00C5-43C1-ECB12A9813C7}"/>
              </a:ext>
            </a:extLst>
          </p:cNvPr>
          <p:cNvSpPr txBox="1"/>
          <p:nvPr/>
        </p:nvSpPr>
        <p:spPr>
          <a:xfrm>
            <a:off x="1207000" y="5073151"/>
            <a:ext cx="2945689" cy="1169551"/>
          </a:xfrm>
          <a:prstGeom prst="rect">
            <a:avLst/>
          </a:prstGeom>
          <a:noFill/>
        </p:spPr>
        <p:txBody>
          <a:bodyPr wrap="square" rtlCol="0">
            <a:spAutoFit/>
          </a:bodyPr>
          <a:lstStyle/>
          <a:p>
            <a:pPr marL="285750" indent="-285750">
              <a:buFont typeface="Arial" panose="020B0604020202020204" pitchFamily="34" charset="0"/>
              <a:buChar char="•"/>
            </a:pPr>
            <a:r>
              <a:rPr lang="es-ES" sz="1400" dirty="0" err="1">
                <a:solidFill>
                  <a:schemeClr val="bg1"/>
                </a:solidFill>
                <a:latin typeface="Lato" panose="020F0502020204030203" pitchFamily="34" charset="77"/>
              </a:rPr>
              <a:t>Ponds</a:t>
            </a:r>
            <a:endParaRPr lang="es-ES" sz="1400" dirty="0">
              <a:solidFill>
                <a:schemeClr val="bg1"/>
              </a:solidFill>
              <a:latin typeface="Lato" panose="020F0502020204030203" pitchFamily="34" charset="77"/>
            </a:endParaRPr>
          </a:p>
          <a:p>
            <a:pPr marL="285750" indent="-285750">
              <a:buFont typeface="Arial" panose="020B0604020202020204" pitchFamily="34" charset="0"/>
              <a:buChar char="•"/>
            </a:pPr>
            <a:r>
              <a:rPr lang="es-ES" sz="1400" dirty="0" err="1">
                <a:solidFill>
                  <a:schemeClr val="bg1"/>
                </a:solidFill>
                <a:latin typeface="Lato" panose="020F0502020204030203" pitchFamily="34" charset="77"/>
              </a:rPr>
              <a:t>Lakes</a:t>
            </a:r>
            <a:endParaRPr lang="es-ES" sz="1400" dirty="0">
              <a:solidFill>
                <a:schemeClr val="bg1"/>
              </a:solidFill>
              <a:latin typeface="Lato" panose="020F0502020204030203" pitchFamily="34" charset="77"/>
            </a:endParaRPr>
          </a:p>
          <a:p>
            <a:pPr marL="285750" indent="-285750">
              <a:buFont typeface="Arial" panose="020B0604020202020204" pitchFamily="34" charset="0"/>
              <a:buChar char="•"/>
            </a:pPr>
            <a:r>
              <a:rPr lang="es-ES" sz="1400" dirty="0" err="1">
                <a:solidFill>
                  <a:schemeClr val="bg1"/>
                </a:solidFill>
                <a:latin typeface="Lato" panose="020F0502020204030203" pitchFamily="34" charset="77"/>
              </a:rPr>
              <a:t>HOA’s</a:t>
            </a:r>
            <a:endParaRPr lang="es-ES" sz="1400" dirty="0">
              <a:solidFill>
                <a:schemeClr val="bg1"/>
              </a:solidFill>
              <a:latin typeface="Lato" panose="020F0502020204030203" pitchFamily="34" charset="77"/>
            </a:endParaRPr>
          </a:p>
          <a:p>
            <a:pPr marL="285750" indent="-285750">
              <a:buFont typeface="Arial" panose="020B0604020202020204" pitchFamily="34" charset="0"/>
              <a:buChar char="•"/>
            </a:pPr>
            <a:r>
              <a:rPr lang="es-ES" sz="1400" dirty="0">
                <a:solidFill>
                  <a:schemeClr val="bg1"/>
                </a:solidFill>
                <a:latin typeface="Lato" panose="020F0502020204030203" pitchFamily="34" charset="77"/>
              </a:rPr>
              <a:t>Golf </a:t>
            </a:r>
            <a:r>
              <a:rPr lang="es-ES" sz="1400" dirty="0" err="1">
                <a:solidFill>
                  <a:schemeClr val="bg1"/>
                </a:solidFill>
                <a:latin typeface="Lato" panose="020F0502020204030203" pitchFamily="34" charset="77"/>
              </a:rPr>
              <a:t>Courses</a:t>
            </a:r>
            <a:endParaRPr lang="es-ES" sz="1400" dirty="0">
              <a:solidFill>
                <a:schemeClr val="bg1"/>
              </a:solidFill>
              <a:latin typeface="Lato" panose="020F0502020204030203" pitchFamily="34" charset="77"/>
            </a:endParaRPr>
          </a:p>
          <a:p>
            <a:endParaRPr lang="es-ES" sz="1400" dirty="0">
              <a:solidFill>
                <a:schemeClr val="bg1"/>
              </a:solidFill>
              <a:latin typeface="Lato" panose="020F0502020204030203" pitchFamily="34" charset="77"/>
            </a:endParaRPr>
          </a:p>
        </p:txBody>
      </p:sp>
      <p:grpSp>
        <p:nvGrpSpPr>
          <p:cNvPr id="17" name="Grupo 16">
            <a:extLst>
              <a:ext uri="{FF2B5EF4-FFF2-40B4-BE49-F238E27FC236}">
                <a16:creationId xmlns:a16="http://schemas.microsoft.com/office/drawing/2014/main" id="{D7FDF265-2B2A-98D5-F1D3-962FF0060A7C}"/>
              </a:ext>
            </a:extLst>
          </p:cNvPr>
          <p:cNvGrpSpPr/>
          <p:nvPr/>
        </p:nvGrpSpPr>
        <p:grpSpPr>
          <a:xfrm>
            <a:off x="5067853" y="2712114"/>
            <a:ext cx="5902286" cy="2705681"/>
            <a:chOff x="5160635" y="1171657"/>
            <a:chExt cx="5902286" cy="4371542"/>
          </a:xfrm>
        </p:grpSpPr>
        <p:sp>
          <p:nvSpPr>
            <p:cNvPr id="14" name="Rectángulo redondeado 13">
              <a:extLst>
                <a:ext uri="{FF2B5EF4-FFF2-40B4-BE49-F238E27FC236}">
                  <a16:creationId xmlns:a16="http://schemas.microsoft.com/office/drawing/2014/main" id="{5847D178-BA70-92F3-C772-D3CA85917D0D}"/>
                </a:ext>
              </a:extLst>
            </p:cNvPr>
            <p:cNvSpPr/>
            <p:nvPr/>
          </p:nvSpPr>
          <p:spPr>
            <a:xfrm>
              <a:off x="5160635" y="1171657"/>
              <a:ext cx="5902286" cy="4295498"/>
            </a:xfrm>
            <a:prstGeom prst="roundRect">
              <a:avLst>
                <a:gd name="adj" fmla="val 5432"/>
              </a:avLst>
            </a:prstGeom>
            <a:solidFill>
              <a:schemeClr val="accent1">
                <a:lumMod val="20000"/>
                <a:lumOff val="80000"/>
                <a:alpha val="4000"/>
              </a:schemeClr>
            </a:solidFill>
            <a:ln w="25400">
              <a:solidFill>
                <a:schemeClr val="bg1"/>
              </a:solidFill>
            </a:ln>
            <a:effectLst>
              <a:outerShdw blurRad="50800" dist="38100" dir="2700000" algn="tl" rotWithShape="0">
                <a:prstClr val="black">
                  <a:alpha val="40000"/>
                </a:prstClr>
              </a:outerShdw>
              <a:reflection blurRad="6350" stA="50000" endA="300" endPos="38500" dist="50800" dir="5400000" sy="-100000" algn="bl" rotWithShape="0"/>
              <a:softEdge rad="1529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CuadroTexto 11">
              <a:extLst>
                <a:ext uri="{FF2B5EF4-FFF2-40B4-BE49-F238E27FC236}">
                  <a16:creationId xmlns:a16="http://schemas.microsoft.com/office/drawing/2014/main" id="{1C7DB352-C688-BBF7-F886-561E2C0596F9}"/>
                </a:ext>
              </a:extLst>
            </p:cNvPr>
            <p:cNvSpPr txBox="1"/>
            <p:nvPr/>
          </p:nvSpPr>
          <p:spPr>
            <a:xfrm>
              <a:off x="5618601" y="1515300"/>
              <a:ext cx="4891982" cy="4027899"/>
            </a:xfrm>
            <a:prstGeom prst="rect">
              <a:avLst/>
            </a:prstGeom>
            <a:noFill/>
          </p:spPr>
          <p:txBody>
            <a:bodyPr wrap="square" rtlCol="0">
              <a:spAutoFit/>
            </a:bodyPr>
            <a:lstStyle/>
            <a:p>
              <a:pPr algn="l"/>
              <a:r>
                <a:rPr lang="en-GB" sz="1600" dirty="0">
                  <a:solidFill>
                    <a:schemeClr val="bg1"/>
                  </a:solidFill>
                  <a:effectLst/>
                  <a:latin typeface="Lato" panose="020F0502020204030203" pitchFamily="34" charset="77"/>
                </a:rPr>
                <a:t>The perfect piece of equipment for aquatic weed removal.  </a:t>
              </a:r>
            </a:p>
            <a:p>
              <a:pPr algn="l"/>
              <a:endParaRPr lang="en-GB" sz="1600" dirty="0">
                <a:solidFill>
                  <a:schemeClr val="bg1"/>
                </a:solidFill>
                <a:latin typeface="Lato" panose="020F0502020204030203" pitchFamily="34" charset="77"/>
              </a:endParaRPr>
            </a:p>
            <a:p>
              <a:pPr algn="l"/>
              <a:r>
                <a:rPr lang="en-GB" sz="1600" dirty="0">
                  <a:solidFill>
                    <a:schemeClr val="bg1"/>
                  </a:solidFill>
                  <a:latin typeface="Lato" panose="020F0502020204030203" pitchFamily="34" charset="77"/>
                </a:rPr>
                <a:t>Paragon’s weed harvester known as Brontosaurus uses a cutter head or w</a:t>
              </a:r>
              <a:r>
                <a:rPr lang="en-GB" sz="1600" dirty="0">
                  <a:solidFill>
                    <a:schemeClr val="bg1"/>
                  </a:solidFill>
                  <a:effectLst/>
                  <a:latin typeface="Lato" panose="020F0502020204030203" pitchFamily="34" charset="77"/>
                </a:rPr>
                <a:t>heel attachment as seen in the picture to the right.  The two-wheel attachment pulls in and pinches weeds attached to the bottom of the lake or pond.  Then, pinc</a:t>
              </a:r>
              <a:r>
                <a:rPr lang="en-GB" sz="1600" dirty="0">
                  <a:solidFill>
                    <a:schemeClr val="bg1"/>
                  </a:solidFill>
                  <a:latin typeface="Lato" panose="020F0502020204030203" pitchFamily="34" charset="77"/>
                </a:rPr>
                <a:t>hes</a:t>
              </a:r>
              <a:r>
                <a:rPr lang="en-GB" sz="1600" dirty="0">
                  <a:solidFill>
                    <a:schemeClr val="bg1"/>
                  </a:solidFill>
                  <a:effectLst/>
                  <a:latin typeface="Lato" panose="020F0502020204030203" pitchFamily="34" charset="77"/>
                </a:rPr>
                <a:t> the stem, </a:t>
              </a:r>
              <a:r>
                <a:rPr lang="en-GB" sz="1600" dirty="0" err="1">
                  <a:solidFill>
                    <a:schemeClr val="bg1"/>
                  </a:solidFill>
                  <a:effectLst/>
                  <a:latin typeface="Lato" panose="020F0502020204030203" pitchFamily="34" charset="77"/>
                </a:rPr>
                <a:t>pul</a:t>
              </a:r>
              <a:r>
                <a:rPr lang="en-GB" sz="1600" dirty="0" err="1">
                  <a:solidFill>
                    <a:schemeClr val="bg1"/>
                  </a:solidFill>
                  <a:latin typeface="Lato" panose="020F0502020204030203" pitchFamily="34" charset="77"/>
                </a:rPr>
                <a:t>lng</a:t>
              </a:r>
              <a:r>
                <a:rPr lang="en-GB" sz="1600" dirty="0">
                  <a:solidFill>
                    <a:schemeClr val="bg1"/>
                  </a:solidFill>
                  <a:latin typeface="Lato" panose="020F0502020204030203" pitchFamily="34" charset="77"/>
                </a:rPr>
                <a:t> </a:t>
              </a:r>
              <a:r>
                <a:rPr lang="en-GB" sz="1600" dirty="0">
                  <a:solidFill>
                    <a:schemeClr val="bg1"/>
                  </a:solidFill>
                  <a:effectLst/>
                  <a:latin typeface="Lato" panose="020F0502020204030203" pitchFamily="34" charset="77"/>
                </a:rPr>
                <a:t>it with the roots to remove them. </a:t>
              </a:r>
            </a:p>
            <a:p>
              <a:pPr algn="l"/>
              <a:endParaRPr lang="en-GB" sz="1200" dirty="0">
                <a:solidFill>
                  <a:schemeClr val="bg1"/>
                </a:solidFill>
                <a:effectLst/>
                <a:latin typeface="Lato" panose="020F0502020204030203" pitchFamily="34" charset="77"/>
              </a:endParaRPr>
            </a:p>
          </p:txBody>
        </p:sp>
      </p:grpSp>
      <p:grpSp>
        <p:nvGrpSpPr>
          <p:cNvPr id="20" name="Grupo 19">
            <a:extLst>
              <a:ext uri="{FF2B5EF4-FFF2-40B4-BE49-F238E27FC236}">
                <a16:creationId xmlns:a16="http://schemas.microsoft.com/office/drawing/2014/main" id="{5720D146-78CB-B509-7721-2CB407048D08}"/>
              </a:ext>
            </a:extLst>
          </p:cNvPr>
          <p:cNvGrpSpPr/>
          <p:nvPr/>
        </p:nvGrpSpPr>
        <p:grpSpPr>
          <a:xfrm>
            <a:off x="954678" y="1509012"/>
            <a:ext cx="3912936" cy="823964"/>
            <a:chOff x="3384767" y="800760"/>
            <a:chExt cx="3912936" cy="914615"/>
          </a:xfrm>
        </p:grpSpPr>
        <p:sp>
          <p:nvSpPr>
            <p:cNvPr id="19" name="Rectángulo 18">
              <a:extLst>
                <a:ext uri="{FF2B5EF4-FFF2-40B4-BE49-F238E27FC236}">
                  <a16:creationId xmlns:a16="http://schemas.microsoft.com/office/drawing/2014/main" id="{0C32293C-E5D2-76FE-B647-7F6151A384BC}"/>
                </a:ext>
              </a:extLst>
            </p:cNvPr>
            <p:cNvSpPr/>
            <p:nvPr/>
          </p:nvSpPr>
          <p:spPr>
            <a:xfrm>
              <a:off x="3679246" y="800760"/>
              <a:ext cx="3323977" cy="914615"/>
            </a:xfrm>
            <a:prstGeom prst="rect">
              <a:avLst/>
            </a:prstGeom>
            <a:solidFill>
              <a:srgbClr val="62A042"/>
            </a:solidFill>
            <a:ln>
              <a:solidFill>
                <a:schemeClr val="bg1"/>
              </a:solidFill>
            </a:ln>
            <a:effectLst>
              <a:outerShdw blurRad="109600" dist="47474"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Title 2">
              <a:extLst>
                <a:ext uri="{FF2B5EF4-FFF2-40B4-BE49-F238E27FC236}">
                  <a16:creationId xmlns:a16="http://schemas.microsoft.com/office/drawing/2014/main" id="{789239D0-A005-6767-CEE3-E9AA974B4756}"/>
                </a:ext>
              </a:extLst>
            </p:cNvPr>
            <p:cNvSpPr txBox="1">
              <a:spLocks/>
            </p:cNvSpPr>
            <p:nvPr/>
          </p:nvSpPr>
          <p:spPr>
            <a:xfrm>
              <a:off x="3384767" y="1018407"/>
              <a:ext cx="3912936" cy="513735"/>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dirty="0">
                  <a:solidFill>
                    <a:schemeClr val="bg1"/>
                  </a:solidFill>
                  <a:latin typeface="Lato Black" panose="020F0502020204030203" pitchFamily="34" charset="77"/>
                </a:rPr>
                <a:t>Surface </a:t>
              </a:r>
              <a:r>
                <a:rPr lang="es-ES" sz="2400" dirty="0" err="1">
                  <a:solidFill>
                    <a:schemeClr val="bg1"/>
                  </a:solidFill>
                  <a:latin typeface="Lato Black" panose="020F0502020204030203" pitchFamily="34" charset="77"/>
                </a:rPr>
                <a:t>Harvesting</a:t>
              </a:r>
              <a:endParaRPr lang="es-ES" sz="2400" dirty="0">
                <a:solidFill>
                  <a:schemeClr val="bg1"/>
                </a:solidFill>
                <a:latin typeface="Lato Black" panose="020F0502020204030203" pitchFamily="34" charset="77"/>
              </a:endParaRPr>
            </a:p>
          </p:txBody>
        </p:sp>
      </p:grpSp>
      <p:sp>
        <p:nvSpPr>
          <p:cNvPr id="21" name="Rectángulo redondeado 20">
            <a:extLst>
              <a:ext uri="{FF2B5EF4-FFF2-40B4-BE49-F238E27FC236}">
                <a16:creationId xmlns:a16="http://schemas.microsoft.com/office/drawing/2014/main" id="{461B0DA2-2B5F-0F61-D7DB-A91EA9562027}"/>
              </a:ext>
            </a:extLst>
          </p:cNvPr>
          <p:cNvSpPr/>
          <p:nvPr/>
        </p:nvSpPr>
        <p:spPr>
          <a:xfrm>
            <a:off x="700846" y="1258279"/>
            <a:ext cx="10546673" cy="5138822"/>
          </a:xfrm>
          <a:prstGeom prst="roundRect">
            <a:avLst>
              <a:gd name="adj" fmla="val 4063"/>
            </a:avLst>
          </a:prstGeom>
          <a:noFill/>
          <a:ln w="952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C861FF0-F286-A30A-39FD-1461FAB4A171}"/>
              </a:ext>
            </a:extLst>
          </p:cNvPr>
          <p:cNvPicPr>
            <a:picLocks noChangeAspect="1"/>
          </p:cNvPicPr>
          <p:nvPr/>
        </p:nvPicPr>
        <p:blipFill>
          <a:blip r:embed="rId6">
            <a:alphaModFix amt="58000"/>
          </a:blip>
          <a:stretch>
            <a:fillRect/>
          </a:stretch>
        </p:blipFill>
        <p:spPr>
          <a:xfrm>
            <a:off x="-73176" y="5342515"/>
            <a:ext cx="4891982" cy="5276028"/>
          </a:xfrm>
          <a:prstGeom prst="rect">
            <a:avLst/>
          </a:prstGeom>
        </p:spPr>
      </p:pic>
      <p:pic>
        <p:nvPicPr>
          <p:cNvPr id="23" name="Imagen 22">
            <a:extLst>
              <a:ext uri="{FF2B5EF4-FFF2-40B4-BE49-F238E27FC236}">
                <a16:creationId xmlns:a16="http://schemas.microsoft.com/office/drawing/2014/main" id="{AD896695-35A2-40E5-6F22-DCB832DEC3FB}"/>
              </a:ext>
            </a:extLst>
          </p:cNvPr>
          <p:cNvPicPr>
            <a:picLocks noChangeAspect="1"/>
          </p:cNvPicPr>
          <p:nvPr/>
        </p:nvPicPr>
        <p:blipFill>
          <a:blip r:embed="rId7">
            <a:duotone>
              <a:prstClr val="black"/>
              <a:schemeClr val="accent6">
                <a:tint val="45000"/>
                <a:satMod val="400000"/>
              </a:schemeClr>
            </a:duotone>
            <a:alphaModFix amt="48000"/>
          </a:blip>
          <a:stretch>
            <a:fillRect/>
          </a:stretch>
        </p:blipFill>
        <p:spPr>
          <a:xfrm>
            <a:off x="3851921" y="5118069"/>
            <a:ext cx="1075697" cy="806773"/>
          </a:xfrm>
          <a:prstGeom prst="rect">
            <a:avLst/>
          </a:prstGeom>
          <a:effectLst>
            <a:outerShdw blurRad="203200" dist="12700" dir="5400000" sx="104000" sy="104000" algn="ctr" rotWithShape="0">
              <a:srgbClr val="000000">
                <a:alpha val="23000"/>
              </a:srgbClr>
            </a:outerShdw>
          </a:effectLst>
        </p:spPr>
      </p:pic>
      <p:pic>
        <p:nvPicPr>
          <p:cNvPr id="24" name="Picture 23" descr="A person in a boat in a swamp&#10;&#10;Description automatically generated">
            <a:extLst>
              <a:ext uri="{FF2B5EF4-FFF2-40B4-BE49-F238E27FC236}">
                <a16:creationId xmlns:a16="http://schemas.microsoft.com/office/drawing/2014/main" id="{B0D9ED9B-BBAB-743F-DE68-2688858F2042}"/>
              </a:ext>
            </a:extLst>
          </p:cNvPr>
          <p:cNvPicPr>
            <a:picLocks noChangeAspect="1"/>
          </p:cNvPicPr>
          <p:nvPr/>
        </p:nvPicPr>
        <p:blipFill>
          <a:blip r:embed="rId8"/>
          <a:stretch>
            <a:fillRect/>
          </a:stretch>
        </p:blipFill>
        <p:spPr>
          <a:xfrm>
            <a:off x="1104879" y="2865587"/>
            <a:ext cx="3612534" cy="2033684"/>
          </a:xfrm>
          <a:prstGeom prst="rect">
            <a:avLst/>
          </a:prstGeom>
        </p:spPr>
      </p:pic>
    </p:spTree>
    <p:extLst>
      <p:ext uri="{BB962C8B-B14F-4D97-AF65-F5344CB8AC3E}">
        <p14:creationId xmlns:p14="http://schemas.microsoft.com/office/powerpoint/2010/main" val="183358452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4851</TotalTime>
  <Words>2237</Words>
  <Application>Microsoft Office PowerPoint</Application>
  <PresentationFormat>Widescreen</PresentationFormat>
  <Paragraphs>387</Paragraphs>
  <Slides>29</Slides>
  <Notes>16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Calibri</vt:lpstr>
      <vt:lpstr>Calibri Light</vt:lpstr>
      <vt:lpstr>Courier New</vt:lpstr>
      <vt:lpstr>Lato</vt:lpstr>
      <vt:lpstr>Lato Black</vt:lpstr>
      <vt:lpstr>Lato Light</vt:lpstr>
      <vt:lpstr>Poppins</vt:lpstr>
      <vt:lpstr>PT Sans</vt:lpstr>
      <vt:lpstr>Symbol</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Todd Watkins</cp:lastModifiedBy>
  <cp:revision>112</cp:revision>
  <dcterms:created xsi:type="dcterms:W3CDTF">2023-02-07T10:58:32Z</dcterms:created>
  <dcterms:modified xsi:type="dcterms:W3CDTF">2024-04-27T11:30:33Z</dcterms:modified>
</cp:coreProperties>
</file>