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70" r:id="rId15"/>
    <p:sldId id="269" r:id="rId16"/>
    <p:sldId id="271" r:id="rId17"/>
    <p:sldId id="272" r:id="rId18"/>
    <p:sldId id="275" r:id="rId19"/>
    <p:sldId id="273" r:id="rId20"/>
    <p:sldId id="338" r:id="rId21"/>
    <p:sldId id="517" r:id="rId22"/>
    <p:sldId id="519" r:id="rId23"/>
    <p:sldId id="520" r:id="rId24"/>
    <p:sldId id="521" r:id="rId25"/>
    <p:sldId id="522" r:id="rId26"/>
    <p:sldId id="523" r:id="rId27"/>
    <p:sldId id="524" r:id="rId28"/>
    <p:sldId id="525" r:id="rId29"/>
    <p:sldId id="526" r:id="rId30"/>
    <p:sldId id="52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8"/>
    <p:restoredTop sz="95680"/>
  </p:normalViewPr>
  <p:slideViewPr>
    <p:cSldViewPr snapToGrid="0" snapToObjects="1">
      <p:cViewPr varScale="1">
        <p:scale>
          <a:sx n="108" d="100"/>
          <a:sy n="108" d="100"/>
        </p:scale>
        <p:origin x="104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747BF-389C-8A4D-BD52-17867E30250B}"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5C7C3-02C2-4944-A463-ED758D40D361}" type="slidenum">
              <a:rPr lang="en-US" smtClean="0"/>
              <a:t>‹#›</a:t>
            </a:fld>
            <a:endParaRPr lang="en-US"/>
          </a:p>
        </p:txBody>
      </p:sp>
    </p:spTree>
    <p:extLst>
      <p:ext uri="{BB962C8B-B14F-4D97-AF65-F5344CB8AC3E}">
        <p14:creationId xmlns:p14="http://schemas.microsoft.com/office/powerpoint/2010/main" val="1190302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7749CB-997F-CE41-89C2-739DE5F30220}" type="slidenum">
              <a:rPr lang="en-US" sz="1200"/>
              <a:pPr/>
              <a:t>21</a:t>
            </a:fld>
            <a:endParaRPr lang="en-US" sz="1200"/>
          </a:p>
        </p:txBody>
      </p:sp>
      <p:sp>
        <p:nvSpPr>
          <p:cNvPr id="583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86448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C2F13B-1733-9241-BD20-A50094100365}" type="slidenum">
              <a:rPr lang="en-US" sz="1200"/>
              <a:pPr/>
              <a:t>23</a:t>
            </a:fld>
            <a:endParaRPr lang="en-US" sz="1200"/>
          </a:p>
        </p:txBody>
      </p:sp>
      <p:sp>
        <p:nvSpPr>
          <p:cNvPr id="60418"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401251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3310-6BCA-454C-B5CF-8272D150DB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7784CC-0FE3-DA49-8151-3FF6038880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083A1A-8F5F-A549-96C6-0ADB9408EDD0}"/>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5" name="Footer Placeholder 4">
            <a:extLst>
              <a:ext uri="{FF2B5EF4-FFF2-40B4-BE49-F238E27FC236}">
                <a16:creationId xmlns:a16="http://schemas.microsoft.com/office/drawing/2014/main" id="{BD67DD6B-1768-2945-A8E9-1762A65B4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9BFB8-AA06-5B49-B78D-703B06593E5A}"/>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331842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B83E-44E0-F04A-93DB-8F45E46C01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4485A2-A3D6-8748-ABF9-FD309A1A9B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22605-D708-3F4C-BCE4-0A9B7FD85782}"/>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5" name="Footer Placeholder 4">
            <a:extLst>
              <a:ext uri="{FF2B5EF4-FFF2-40B4-BE49-F238E27FC236}">
                <a16:creationId xmlns:a16="http://schemas.microsoft.com/office/drawing/2014/main" id="{B651308A-0B7E-3F4A-8CD0-704AE4AE4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61751-DC5C-564B-BF29-21C089CB74B0}"/>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397202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B3160-2E23-0E42-8DA4-C4ECD35FE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B65F2A-B7A7-DA48-95F3-3C97E1C7CB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E11E5-C1C9-604D-B7F9-A669E16EC236}"/>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5" name="Footer Placeholder 4">
            <a:extLst>
              <a:ext uri="{FF2B5EF4-FFF2-40B4-BE49-F238E27FC236}">
                <a16:creationId xmlns:a16="http://schemas.microsoft.com/office/drawing/2014/main" id="{EE46CAE0-8FE5-544B-B391-058971570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00173-0474-954E-BDE1-D6EC1B229415}"/>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2989504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4368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4368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A07ACBB-C261-9A44-90B0-E8D07FB6FE88}" type="slidenum">
              <a:rPr lang="en-US"/>
              <a:pPr>
                <a:defRPr/>
              </a:pPr>
              <a:t>‹#›</a:t>
            </a:fld>
            <a:endParaRPr lang="en-US"/>
          </a:p>
        </p:txBody>
      </p:sp>
    </p:spTree>
    <p:extLst>
      <p:ext uri="{BB962C8B-B14F-4D97-AF65-F5344CB8AC3E}">
        <p14:creationId xmlns:p14="http://schemas.microsoft.com/office/powerpoint/2010/main" val="103242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659C-AC19-1F46-8700-E98EB95E36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7E14F-937F-EE45-9D65-794D4BE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F9EF4-DB99-794F-8526-862A59AAF990}"/>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5" name="Footer Placeholder 4">
            <a:extLst>
              <a:ext uri="{FF2B5EF4-FFF2-40B4-BE49-F238E27FC236}">
                <a16:creationId xmlns:a16="http://schemas.microsoft.com/office/drawing/2014/main" id="{624AA579-E1E2-D343-B83D-BDBB41E26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7C6F3-F4B8-4945-8ACA-E853BDA3E5DA}"/>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228986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4BFC7-B866-B546-A1B2-4021BEB3D3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BC94EE-6C93-5F40-B25C-7810966254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7C743A-629D-824C-BBC4-327033DC9E26}"/>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5" name="Footer Placeholder 4">
            <a:extLst>
              <a:ext uri="{FF2B5EF4-FFF2-40B4-BE49-F238E27FC236}">
                <a16:creationId xmlns:a16="http://schemas.microsoft.com/office/drawing/2014/main" id="{056E637D-8048-D643-B9F0-83D51DEBC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291A6-6B54-224A-8CF5-64B93F82ACD5}"/>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3967249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18A8-9CE2-6F4C-BCB5-1D8885D93B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F7256-AC7E-6C4B-B8ED-6AF216C0C0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63B338-014A-AC4A-9AD2-31C5F8C6D8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A0C410-D81C-DA4E-9FDC-387FAA4A2867}"/>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6" name="Footer Placeholder 5">
            <a:extLst>
              <a:ext uri="{FF2B5EF4-FFF2-40B4-BE49-F238E27FC236}">
                <a16:creationId xmlns:a16="http://schemas.microsoft.com/office/drawing/2014/main" id="{7AF4E1CF-4854-6444-A262-ABE4C209D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29132-A904-6245-91BB-F57E9B722292}"/>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413016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C792-F2A1-3243-839F-05D074543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E829B2-F862-AA4E-A733-731D926C2E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17919-06BE-6D46-AAB0-9A66D715D0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AC0C3A-65CD-3343-8A7B-6D6CF3051E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540B4E-0F10-A344-95FA-D206A7927F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81E497-0AE5-2944-8F54-5AB15CE23A07}"/>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8" name="Footer Placeholder 7">
            <a:extLst>
              <a:ext uri="{FF2B5EF4-FFF2-40B4-BE49-F238E27FC236}">
                <a16:creationId xmlns:a16="http://schemas.microsoft.com/office/drawing/2014/main" id="{69D6B26C-4FA6-8840-894B-8977A310FF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81294B-BA4F-C641-B7C9-FFCF6764D876}"/>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407589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21C4-6B8F-CA4F-8E79-D2F809BBBF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E67D1-3DB3-9847-8087-0132C5C669FD}"/>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4" name="Footer Placeholder 3">
            <a:extLst>
              <a:ext uri="{FF2B5EF4-FFF2-40B4-BE49-F238E27FC236}">
                <a16:creationId xmlns:a16="http://schemas.microsoft.com/office/drawing/2014/main" id="{AFAF7612-FA6E-D748-8D08-1D94C687C1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D4C1B1-9F84-0F41-9790-0FEA351DE888}"/>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59238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09218-1D94-B94F-A702-FD1CB400FCC2}"/>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3" name="Footer Placeholder 2">
            <a:extLst>
              <a:ext uri="{FF2B5EF4-FFF2-40B4-BE49-F238E27FC236}">
                <a16:creationId xmlns:a16="http://schemas.microsoft.com/office/drawing/2014/main" id="{E7083B1A-929C-C14A-9764-85F2FD367A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8CDCDE-87D5-1F4B-83FF-77148F51D7A6}"/>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262082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7326-09B2-CC4D-95D7-1A20C45F4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B5EDA8-6E94-3A4C-8A97-D361C5854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BAD8B-5FC0-E345-8527-863791AEF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FBCE0F-0CB1-A54E-BDE3-9E7ED6339586}"/>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6" name="Footer Placeholder 5">
            <a:extLst>
              <a:ext uri="{FF2B5EF4-FFF2-40B4-BE49-F238E27FC236}">
                <a16:creationId xmlns:a16="http://schemas.microsoft.com/office/drawing/2014/main" id="{7837FECC-C2C1-CD4F-82AC-F1FC7E312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F5A32-2EE7-7544-94B2-5D98D998365D}"/>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235998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A4BA-89ED-9D42-94CE-D16DE4DD0B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700EB3-715B-9944-8ABF-8253EF7CA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C74F7-E717-8E45-935A-3B36CD20D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40756B-532D-5540-84E3-848063DED072}"/>
              </a:ext>
            </a:extLst>
          </p:cNvPr>
          <p:cNvSpPr>
            <a:spLocks noGrp="1"/>
          </p:cNvSpPr>
          <p:nvPr>
            <p:ph type="dt" sz="half" idx="10"/>
          </p:nvPr>
        </p:nvSpPr>
        <p:spPr/>
        <p:txBody>
          <a:bodyPr/>
          <a:lstStyle/>
          <a:p>
            <a:fld id="{21E0E346-BA6A-2B4D-A453-B8663F6A2DE2}" type="datetimeFigureOut">
              <a:rPr lang="en-US" smtClean="0"/>
              <a:t>3/22/24</a:t>
            </a:fld>
            <a:endParaRPr lang="en-US"/>
          </a:p>
        </p:txBody>
      </p:sp>
      <p:sp>
        <p:nvSpPr>
          <p:cNvPr id="6" name="Footer Placeholder 5">
            <a:extLst>
              <a:ext uri="{FF2B5EF4-FFF2-40B4-BE49-F238E27FC236}">
                <a16:creationId xmlns:a16="http://schemas.microsoft.com/office/drawing/2014/main" id="{066CBAEF-B841-C04F-A73A-D2F79220B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8B6ECA-352F-9843-9959-CD9E984BFF9B}"/>
              </a:ext>
            </a:extLst>
          </p:cNvPr>
          <p:cNvSpPr>
            <a:spLocks noGrp="1"/>
          </p:cNvSpPr>
          <p:nvPr>
            <p:ph type="sldNum" sz="quarter" idx="12"/>
          </p:nvPr>
        </p:nvSpPr>
        <p:spPr/>
        <p:txBody>
          <a:bodyPr/>
          <a:lstStyle/>
          <a:p>
            <a:fld id="{2B799A90-A1CD-4A4B-88FE-C875E044E099}" type="slidenum">
              <a:rPr lang="en-US" smtClean="0"/>
              <a:t>‹#›</a:t>
            </a:fld>
            <a:endParaRPr lang="en-US"/>
          </a:p>
        </p:txBody>
      </p:sp>
    </p:spTree>
    <p:extLst>
      <p:ext uri="{BB962C8B-B14F-4D97-AF65-F5344CB8AC3E}">
        <p14:creationId xmlns:p14="http://schemas.microsoft.com/office/powerpoint/2010/main" val="1775862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3ACA9-2E78-0843-9C09-FF498A0EA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D8A88-0985-5643-BD10-7D63ED97F4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4A37A-58A0-AA4C-9497-042E0B0632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0E346-BA6A-2B4D-A453-B8663F6A2DE2}" type="datetimeFigureOut">
              <a:rPr lang="en-US" smtClean="0"/>
              <a:t>3/22/24</a:t>
            </a:fld>
            <a:endParaRPr lang="en-US"/>
          </a:p>
        </p:txBody>
      </p:sp>
      <p:sp>
        <p:nvSpPr>
          <p:cNvPr id="5" name="Footer Placeholder 4">
            <a:extLst>
              <a:ext uri="{FF2B5EF4-FFF2-40B4-BE49-F238E27FC236}">
                <a16:creationId xmlns:a16="http://schemas.microsoft.com/office/drawing/2014/main" id="{B66D6C8B-E031-9E42-8758-E4D32B3C8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87CD1E-61B8-A041-A85D-6787059F7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799A90-A1CD-4A4B-88FE-C875E044E099}" type="slidenum">
              <a:rPr lang="en-US" smtClean="0"/>
              <a:t>‹#›</a:t>
            </a:fld>
            <a:endParaRPr lang="en-US"/>
          </a:p>
        </p:txBody>
      </p:sp>
    </p:spTree>
    <p:extLst>
      <p:ext uri="{BB962C8B-B14F-4D97-AF65-F5344CB8AC3E}">
        <p14:creationId xmlns:p14="http://schemas.microsoft.com/office/powerpoint/2010/main" val="3582673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nj.gov/njsp/marine-services/pdf/13-82-1.4.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68E9D-C094-CD4E-804C-1E9FF07FE285}"/>
              </a:ext>
            </a:extLst>
          </p:cNvPr>
          <p:cNvPicPr>
            <a:picLocks noChangeAspect="1"/>
          </p:cNvPicPr>
          <p:nvPr/>
        </p:nvPicPr>
        <p:blipFill>
          <a:blip r:embed="rId2"/>
          <a:stretch>
            <a:fillRect/>
          </a:stretch>
        </p:blipFill>
        <p:spPr>
          <a:xfrm>
            <a:off x="2109387" y="2077941"/>
            <a:ext cx="7652129" cy="4304323"/>
          </a:xfrm>
          <a:prstGeom prst="rect">
            <a:avLst/>
          </a:prstGeom>
        </p:spPr>
      </p:pic>
      <p:sp>
        <p:nvSpPr>
          <p:cNvPr id="5" name="TextBox 4">
            <a:extLst>
              <a:ext uri="{FF2B5EF4-FFF2-40B4-BE49-F238E27FC236}">
                <a16:creationId xmlns:a16="http://schemas.microsoft.com/office/drawing/2014/main" id="{2120A6FC-24CC-E54E-BC78-D3DD2033176A}"/>
              </a:ext>
            </a:extLst>
          </p:cNvPr>
          <p:cNvSpPr txBox="1"/>
          <p:nvPr/>
        </p:nvSpPr>
        <p:spPr>
          <a:xfrm>
            <a:off x="1626919" y="795647"/>
            <a:ext cx="8407729" cy="1745672"/>
          </a:xfrm>
          <a:prstGeom prst="rect">
            <a:avLst/>
          </a:prstGeom>
          <a:noFill/>
        </p:spPr>
        <p:txBody>
          <a:bodyPr wrap="square" rtlCol="0">
            <a:spAutoFit/>
          </a:bodyPr>
          <a:lstStyle/>
          <a:p>
            <a:pPr algn="ctr"/>
            <a:r>
              <a:rPr lang="en-US" sz="4000" dirty="0"/>
              <a:t>WATERFRONT UPDATES 2024 </a:t>
            </a:r>
          </a:p>
          <a:p>
            <a:pPr algn="ctr"/>
            <a:endParaRPr lang="en-US" sz="3200" dirty="0"/>
          </a:p>
          <a:p>
            <a:pPr algn="ctr"/>
            <a:r>
              <a:rPr lang="en-US" sz="3200" dirty="0"/>
              <a:t>NJ COALITION OF LAKE ASSOCIATION </a:t>
            </a:r>
          </a:p>
        </p:txBody>
      </p:sp>
    </p:spTree>
    <p:extLst>
      <p:ext uri="{BB962C8B-B14F-4D97-AF65-F5344CB8AC3E}">
        <p14:creationId xmlns:p14="http://schemas.microsoft.com/office/powerpoint/2010/main" val="406270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2B87-F35D-794E-9BA5-155228D7FB14}"/>
              </a:ext>
            </a:extLst>
          </p:cNvPr>
          <p:cNvSpPr>
            <a:spLocks noGrp="1"/>
          </p:cNvSpPr>
          <p:nvPr>
            <p:ph type="title"/>
          </p:nvPr>
        </p:nvSpPr>
        <p:spPr/>
        <p:txBody>
          <a:bodyPr/>
          <a:lstStyle/>
          <a:p>
            <a:r>
              <a:rPr lang="en-US" dirty="0"/>
              <a:t>New Proposals to PRB from COLA </a:t>
            </a:r>
          </a:p>
        </p:txBody>
      </p:sp>
      <p:sp>
        <p:nvSpPr>
          <p:cNvPr id="3" name="Content Placeholder 2">
            <a:extLst>
              <a:ext uri="{FF2B5EF4-FFF2-40B4-BE49-F238E27FC236}">
                <a16:creationId xmlns:a16="http://schemas.microsoft.com/office/drawing/2014/main" id="{E0855B67-9EDF-DF4A-9C5D-F5FA0104EE88}"/>
              </a:ext>
            </a:extLst>
          </p:cNvPr>
          <p:cNvSpPr>
            <a:spLocks noGrp="1"/>
          </p:cNvSpPr>
          <p:nvPr>
            <p:ph idx="1"/>
          </p:nvPr>
        </p:nvSpPr>
        <p:spPr/>
        <p:txBody>
          <a:bodyPr/>
          <a:lstStyle/>
          <a:p>
            <a:r>
              <a:rPr lang="en-US" dirty="0"/>
              <a:t>Proposing change in regulation regarding lifesaving equipment specifically for member only lake waterfronts. </a:t>
            </a:r>
          </a:p>
          <a:p>
            <a:r>
              <a:rPr lang="en-US" dirty="0"/>
              <a:t>Proposing change in regulation regarding requirement for Pool Director certification to apply to all waterfront directors. </a:t>
            </a:r>
          </a:p>
        </p:txBody>
      </p:sp>
    </p:spTree>
    <p:extLst>
      <p:ext uri="{BB962C8B-B14F-4D97-AF65-F5344CB8AC3E}">
        <p14:creationId xmlns:p14="http://schemas.microsoft.com/office/powerpoint/2010/main" val="2013935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8C55-EF2F-4F4D-8E95-9F8B8F22327B}"/>
              </a:ext>
            </a:extLst>
          </p:cNvPr>
          <p:cNvSpPr>
            <a:spLocks noGrp="1"/>
          </p:cNvSpPr>
          <p:nvPr>
            <p:ph type="title"/>
          </p:nvPr>
        </p:nvSpPr>
        <p:spPr/>
        <p:txBody>
          <a:bodyPr/>
          <a:lstStyle/>
          <a:p>
            <a:pPr algn="ctr"/>
            <a:r>
              <a:rPr lang="en-US" dirty="0"/>
              <a:t>PRB Scope </a:t>
            </a:r>
          </a:p>
        </p:txBody>
      </p:sp>
      <p:sp>
        <p:nvSpPr>
          <p:cNvPr id="3" name="Content Placeholder 2">
            <a:extLst>
              <a:ext uri="{FF2B5EF4-FFF2-40B4-BE49-F238E27FC236}">
                <a16:creationId xmlns:a16="http://schemas.microsoft.com/office/drawing/2014/main" id="{AAA5397D-1BB6-954C-BB42-67BA8AC9FFFF}"/>
              </a:ext>
            </a:extLst>
          </p:cNvPr>
          <p:cNvSpPr>
            <a:spLocks noGrp="1"/>
          </p:cNvSpPr>
          <p:nvPr>
            <p:ph idx="1"/>
          </p:nvPr>
        </p:nvSpPr>
        <p:spPr/>
        <p:txBody>
          <a:bodyPr/>
          <a:lstStyle/>
          <a:p>
            <a:pPr marL="0" marR="0" indent="0">
              <a:buNone/>
            </a:pPr>
            <a:r>
              <a:rPr lang="en-US" sz="1800" b="1" dirty="0">
                <a:effectLst/>
                <a:latin typeface="Arial" panose="020B0604020202020204" pitchFamily="34" charset="0"/>
                <a:ea typeface="Times New Roman" panose="02020603050405020304" pitchFamily="18" charset="0"/>
              </a:rPr>
              <a:t>§ 8:26-1.1 Purpose </a:t>
            </a:r>
            <a:endParaRPr lang="en-US" sz="1800" dirty="0">
              <a:effectLst/>
              <a:latin typeface="Times New Roman" panose="02020603050405020304" pitchFamily="18" charset="0"/>
              <a:ea typeface="Times New Roman" panose="02020603050405020304" pitchFamily="18" charset="0"/>
            </a:endParaRPr>
          </a:p>
          <a:p>
            <a:pPr marL="0" marR="0" indent="0">
              <a:buNone/>
            </a:pPr>
            <a:r>
              <a:rPr lang="en-US" sz="1800" dirty="0">
                <a:effectLst/>
                <a:latin typeface="ArialMT"/>
                <a:ea typeface="Times New Roman" panose="02020603050405020304" pitchFamily="18" charset="0"/>
              </a:rPr>
              <a:t>The purpose of this chapter is to set </a:t>
            </a:r>
            <a:r>
              <a:rPr lang="en-US" sz="1800" u="sng" dirty="0">
                <a:effectLst/>
                <a:latin typeface="ArialMT"/>
                <a:ea typeface="Times New Roman" panose="02020603050405020304" pitchFamily="18" charset="0"/>
              </a:rPr>
              <a:t>reasonable</a:t>
            </a:r>
            <a:r>
              <a:rPr lang="en-US" sz="1800" dirty="0">
                <a:effectLst/>
                <a:latin typeface="ArialMT"/>
                <a:ea typeface="Times New Roman" panose="02020603050405020304" pitchFamily="18" charset="0"/>
              </a:rPr>
              <a:t> sanitary and safety regulations for public recreational bathing facilities and to preserve and improve the public health in this state as provided for in N.J.S.A. 26:1A-7. </a:t>
            </a:r>
            <a:endParaRPr lang="en-US" sz="1800" dirty="0">
              <a:effectLst/>
              <a:latin typeface="Times New Roman" panose="02020603050405020304" pitchFamily="18" charset="0"/>
              <a:ea typeface="Times New Roman" panose="02020603050405020304" pitchFamily="18" charset="0"/>
            </a:endParaRPr>
          </a:p>
          <a:p>
            <a:pPr marL="0" marR="0" indent="0">
              <a:buNone/>
            </a:pPr>
            <a:endParaRPr lang="en-US" sz="1800" b="1" dirty="0">
              <a:effectLst/>
              <a:latin typeface="Arial" panose="020B0604020202020204" pitchFamily="34" charset="0"/>
              <a:ea typeface="Times New Roman" panose="02020603050405020304" pitchFamily="18" charset="0"/>
            </a:endParaRPr>
          </a:p>
          <a:p>
            <a:pPr marL="0" marR="0" indent="0">
              <a:buNone/>
            </a:pPr>
            <a:r>
              <a:rPr lang="en-US" sz="1800" b="1" dirty="0">
                <a:effectLst/>
                <a:latin typeface="Arial" panose="020B0604020202020204" pitchFamily="34" charset="0"/>
                <a:ea typeface="Times New Roman" panose="02020603050405020304" pitchFamily="18" charset="0"/>
              </a:rPr>
              <a:t>§ 8:26-1.2 Scope </a:t>
            </a:r>
            <a:endParaRPr lang="en-US" sz="1800" dirty="0">
              <a:effectLst/>
              <a:latin typeface="Times New Roman" panose="02020603050405020304" pitchFamily="18" charset="0"/>
              <a:ea typeface="Times New Roman" panose="02020603050405020304" pitchFamily="18" charset="0"/>
            </a:endParaRPr>
          </a:p>
          <a:p>
            <a:pPr marL="0" marR="0" indent="0">
              <a:buNone/>
            </a:pPr>
            <a:r>
              <a:rPr lang="en-US" sz="1800" dirty="0">
                <a:effectLst/>
                <a:latin typeface="ArialMT"/>
                <a:ea typeface="Times New Roman" panose="02020603050405020304" pitchFamily="18" charset="0"/>
              </a:rPr>
              <a:t>These rules shall govern </a:t>
            </a:r>
            <a:r>
              <a:rPr lang="en-US" sz="1800" u="sng" dirty="0">
                <a:effectLst/>
                <a:latin typeface="ArialMT"/>
                <a:ea typeface="Times New Roman" panose="02020603050405020304" pitchFamily="18" charset="0"/>
              </a:rPr>
              <a:t>all public recreational bathing facilities in New Jersey</a:t>
            </a:r>
            <a:r>
              <a:rPr lang="en-US" sz="1800" dirty="0">
                <a:effectLst/>
                <a:latin typeface="ArialMT"/>
                <a:ea typeface="Times New Roman" panose="02020603050405020304" pitchFamily="18" charset="0"/>
              </a:rPr>
              <a:t>. Pursuant to N.J.S.A. 26:1A- 9, the provisions of this chapter are enforceable by the New Jersey Department of Health, local health authorities, local police authorities, local sheriff's departments, and other enforcement agencies.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41322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39C327-1238-FA4E-BE0D-972E77AD274A}"/>
              </a:ext>
            </a:extLst>
          </p:cNvPr>
          <p:cNvSpPr txBox="1"/>
          <p:nvPr/>
        </p:nvSpPr>
        <p:spPr>
          <a:xfrm>
            <a:off x="914400" y="766118"/>
            <a:ext cx="10132541" cy="5355312"/>
          </a:xfrm>
          <a:prstGeom prst="rect">
            <a:avLst/>
          </a:prstGeom>
          <a:noFill/>
        </p:spPr>
        <p:txBody>
          <a:bodyPr wrap="square">
            <a:spAutoFit/>
          </a:bodyPr>
          <a:lstStyle/>
          <a:p>
            <a:pPr marL="0" marR="0"/>
            <a:r>
              <a:rPr lang="en-US" sz="2400" u="sng" dirty="0">
                <a:effectLst/>
                <a:latin typeface="ArialMT"/>
                <a:ea typeface="Times New Roman" panose="02020603050405020304" pitchFamily="18" charset="0"/>
              </a:rPr>
              <a:t>"Bathing beach" means the designated area of a natural or artificially constructed pond, lake</a:t>
            </a:r>
            <a:r>
              <a:rPr lang="en-US" sz="2400" dirty="0">
                <a:effectLst/>
                <a:latin typeface="ArialMT"/>
                <a:ea typeface="Times New Roman" panose="02020603050405020304" pitchFamily="18" charset="0"/>
              </a:rPr>
              <a:t>, stream, river, bay, tidal waters, ocean or other body of fresh or salt water, </a:t>
            </a:r>
            <a:r>
              <a:rPr lang="en-US" sz="2400" u="sng" dirty="0">
                <a:effectLst/>
                <a:latin typeface="ArialMT"/>
                <a:ea typeface="Times New Roman" panose="02020603050405020304" pitchFamily="18" charset="0"/>
              </a:rPr>
              <a:t>which is used for bathing and swimming </a:t>
            </a:r>
            <a:r>
              <a:rPr lang="en-US" sz="2400" dirty="0">
                <a:effectLst/>
                <a:latin typeface="ArialMT"/>
                <a:ea typeface="Times New Roman" panose="02020603050405020304" pitchFamily="18" charset="0"/>
              </a:rPr>
              <a:t>purposes together with buildings, equipment, and appurtenances, if any, and the land areas used in connection therewith. </a:t>
            </a:r>
            <a:endParaRPr lang="en-US" sz="2400" dirty="0">
              <a:effectLst/>
              <a:latin typeface="Times New Roman" panose="02020603050405020304" pitchFamily="18" charset="0"/>
              <a:ea typeface="Times New Roman" panose="02020603050405020304" pitchFamily="18" charset="0"/>
            </a:endParaRPr>
          </a:p>
          <a:p>
            <a:pPr marL="0" marR="0"/>
            <a:endParaRPr lang="en-US" sz="1800" dirty="0">
              <a:effectLst/>
              <a:latin typeface="ArialMT"/>
              <a:ea typeface="Times New Roman" panose="02020603050405020304" pitchFamily="18" charset="0"/>
            </a:endParaRPr>
          </a:p>
          <a:p>
            <a:pPr marL="0" marR="0"/>
            <a:endParaRPr lang="en-US" dirty="0">
              <a:latin typeface="ArialMT"/>
              <a:ea typeface="Times New Roman" panose="02020603050405020304" pitchFamily="18" charset="0"/>
            </a:endParaRPr>
          </a:p>
          <a:p>
            <a:pPr marL="0" marR="0"/>
            <a:endParaRPr lang="en-US" sz="1800" dirty="0">
              <a:effectLst/>
              <a:latin typeface="ArialMT"/>
              <a:ea typeface="Times New Roman" panose="02020603050405020304" pitchFamily="18" charset="0"/>
            </a:endParaRPr>
          </a:p>
          <a:p>
            <a:pPr marL="0" marR="0"/>
            <a:r>
              <a:rPr lang="en-US" sz="2400" dirty="0">
                <a:effectLst/>
                <a:latin typeface="ArialMT"/>
                <a:ea typeface="Times New Roman" panose="02020603050405020304" pitchFamily="18" charset="0"/>
              </a:rPr>
              <a:t>"</a:t>
            </a:r>
            <a:r>
              <a:rPr lang="en-US" sz="2400" u="sng" dirty="0">
                <a:effectLst/>
                <a:latin typeface="ArialMT"/>
                <a:ea typeface="Times New Roman" panose="02020603050405020304" pitchFamily="18" charset="0"/>
              </a:rPr>
              <a:t>Public recreational bathing facility" means any bathing beach</a:t>
            </a:r>
            <a:r>
              <a:rPr lang="en-US" sz="2400" dirty="0">
                <a:effectLst/>
                <a:latin typeface="ArialMT"/>
                <a:ea typeface="Times New Roman" panose="02020603050405020304" pitchFamily="18" charset="0"/>
              </a:rPr>
              <a:t>, hot tub, spa, swimming pool, wading pool, and </a:t>
            </a:r>
            <a:r>
              <a:rPr lang="en-US" sz="2400" u="sng" dirty="0">
                <a:effectLst/>
                <a:latin typeface="ArialMT"/>
                <a:ea typeface="Times New Roman" panose="02020603050405020304" pitchFamily="18" charset="0"/>
              </a:rPr>
              <a:t>aquatic recreation facility that includes State, county, and municipal facilities, as well as any beach that an owner or operator permits for use as a public swimming area through advertising, publicity, or designation.</a:t>
            </a:r>
            <a:r>
              <a:rPr lang="en-US" sz="2400" dirty="0">
                <a:effectLst/>
                <a:latin typeface="ArialMT"/>
                <a:ea typeface="Times New Roman" panose="02020603050405020304" pitchFamily="18" charset="0"/>
              </a:rPr>
              <a:t> </a:t>
            </a:r>
            <a:r>
              <a:rPr lang="en-US" sz="2400" u="sng" dirty="0">
                <a:effectLst/>
                <a:latin typeface="ArialMT"/>
                <a:ea typeface="Times New Roman" panose="02020603050405020304" pitchFamily="18" charset="0"/>
              </a:rPr>
              <a:t>Public recreational bathing facilities do not include a non-bathing beach and/or a private recreational bathing facility. </a:t>
            </a:r>
            <a:endParaRPr lang="en-US" sz="2400" u="sng"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5592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2D12B5-4DEA-8946-9618-CA0F73DE4860}"/>
              </a:ext>
            </a:extLst>
          </p:cNvPr>
          <p:cNvSpPr txBox="1"/>
          <p:nvPr/>
        </p:nvSpPr>
        <p:spPr>
          <a:xfrm>
            <a:off x="1248032" y="877330"/>
            <a:ext cx="10404390" cy="3539430"/>
          </a:xfrm>
          <a:prstGeom prst="rect">
            <a:avLst/>
          </a:prstGeom>
          <a:noFill/>
        </p:spPr>
        <p:txBody>
          <a:bodyPr wrap="square">
            <a:spAutoFit/>
          </a:bodyPr>
          <a:lstStyle/>
          <a:p>
            <a:pPr marL="0" marR="0"/>
            <a:r>
              <a:rPr lang="en-US" sz="3200" dirty="0">
                <a:effectLst/>
                <a:latin typeface="ArialMT"/>
                <a:ea typeface="Times New Roman" panose="02020603050405020304" pitchFamily="18" charset="0"/>
              </a:rPr>
              <a:t>"Specially exempt facility" means a public recreational bathing facility that is: </a:t>
            </a:r>
            <a:endParaRPr lang="en-US" sz="3200" dirty="0">
              <a:effectLst/>
              <a:latin typeface="Times New Roman" panose="02020603050405020304" pitchFamily="18" charset="0"/>
              <a:ea typeface="Times New Roman" panose="02020603050405020304" pitchFamily="18" charset="0"/>
            </a:endParaRPr>
          </a:p>
          <a:p>
            <a:pPr marL="0" marR="0"/>
            <a:r>
              <a:rPr lang="en-US" sz="3200" dirty="0">
                <a:effectLst/>
                <a:latin typeface="ArialMT"/>
                <a:ea typeface="Times New Roman" panose="02020603050405020304" pitchFamily="18" charset="0"/>
              </a:rPr>
              <a:t>1. </a:t>
            </a:r>
            <a:r>
              <a:rPr lang="en-US" sz="3200" u="sng" dirty="0">
                <a:effectLst/>
                <a:latin typeface="ArialMT"/>
                <a:ea typeface="Times New Roman" panose="02020603050405020304" pitchFamily="18" charset="0"/>
              </a:rPr>
              <a:t>A private lake</a:t>
            </a:r>
            <a:r>
              <a:rPr lang="en-US" sz="3200" dirty="0">
                <a:effectLst/>
                <a:latin typeface="ArialMT"/>
                <a:ea typeface="Times New Roman" panose="02020603050405020304" pitchFamily="18" charset="0"/>
              </a:rPr>
              <a:t>, river, or bay </a:t>
            </a:r>
            <a:r>
              <a:rPr lang="en-US" sz="3200" u="sng" dirty="0">
                <a:effectLst/>
                <a:latin typeface="ArialMT"/>
                <a:ea typeface="Times New Roman" panose="02020603050405020304" pitchFamily="18" charset="0"/>
              </a:rPr>
              <a:t>or private community lake</a:t>
            </a:r>
            <a:r>
              <a:rPr lang="en-US" sz="3200" dirty="0">
                <a:effectLst/>
                <a:latin typeface="ArialMT"/>
                <a:ea typeface="Times New Roman" panose="02020603050405020304" pitchFamily="18" charset="0"/>
              </a:rPr>
              <a:t>, river, or bay association, or private nonprofit common interest community </a:t>
            </a:r>
            <a:r>
              <a:rPr lang="en-US" sz="3200" u="sng" dirty="0">
                <a:effectLst/>
                <a:latin typeface="ArialMT"/>
                <a:ea typeface="Times New Roman" panose="02020603050405020304" pitchFamily="18" charset="0"/>
              </a:rPr>
              <a:t>that restricts the use of its lake</a:t>
            </a:r>
            <a:r>
              <a:rPr lang="en-US" sz="3200" dirty="0">
                <a:effectLst/>
                <a:latin typeface="ArialMT"/>
                <a:ea typeface="Times New Roman" panose="02020603050405020304" pitchFamily="18" charset="0"/>
              </a:rPr>
              <a:t>, river, bay, or pool, as appropriate, </a:t>
            </a:r>
            <a:r>
              <a:rPr lang="en-US" sz="3200" u="sng" dirty="0">
                <a:effectLst/>
                <a:latin typeface="ArialMT"/>
                <a:ea typeface="Times New Roman" panose="02020603050405020304" pitchFamily="18" charset="0"/>
              </a:rPr>
              <a:t>to the owners of units thereof and their invited guests; </a:t>
            </a:r>
            <a:endParaRPr lang="en-US" sz="3200" u="sng"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8431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0DC8-2155-2F43-89C9-7060ACB606DA}"/>
              </a:ext>
            </a:extLst>
          </p:cNvPr>
          <p:cNvSpPr>
            <a:spLocks noGrp="1"/>
          </p:cNvSpPr>
          <p:nvPr>
            <p:ph type="title"/>
          </p:nvPr>
        </p:nvSpPr>
        <p:spPr>
          <a:xfrm>
            <a:off x="741405" y="160639"/>
            <a:ext cx="10886303" cy="2137718"/>
          </a:xfrm>
        </p:spPr>
        <p:txBody>
          <a:bodyPr>
            <a:normAutofit fontScale="90000"/>
          </a:bodyPr>
          <a:lstStyle/>
          <a:p>
            <a:pPr marL="0" marR="0" algn="ctr">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Request for change in </a:t>
            </a:r>
            <a:r>
              <a:rPr lang="en-US" dirty="0" err="1">
                <a:effectLst/>
                <a:latin typeface="Calibri" panose="020F0502020204030204" pitchFamily="34" charset="0"/>
                <a:ea typeface="Calibri" panose="020F0502020204030204" pitchFamily="34" charset="0"/>
                <a:cs typeface="Times New Roman" panose="02020603050405020304" pitchFamily="18" charset="0"/>
              </a:rPr>
              <a:t>N.J.Public</a:t>
            </a:r>
            <a:r>
              <a:rPr lang="en-US" dirty="0">
                <a:effectLst/>
                <a:latin typeface="Calibri" panose="020F0502020204030204" pitchFamily="34" charset="0"/>
                <a:ea typeface="Calibri" panose="020F0502020204030204" pitchFamily="34" charset="0"/>
                <a:cs typeface="Times New Roman" panose="02020603050405020304" pitchFamily="18" charset="0"/>
              </a:rPr>
              <a:t> Recreational Bathing Chapter 26.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37013F0-8B93-7745-AE17-CAB50E07A906}"/>
              </a:ext>
            </a:extLst>
          </p:cNvPr>
          <p:cNvSpPr>
            <a:spLocks noGrp="1"/>
          </p:cNvSpPr>
          <p:nvPr>
            <p:ph idx="1"/>
          </p:nvPr>
        </p:nvSpPr>
        <p:spPr/>
        <p:txBody>
          <a:bodyPr/>
          <a:lstStyle/>
          <a:p>
            <a:pPr marL="0" marR="0" indent="0">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The New Jersey Coalition of Lake Associations is comprised of over 85 private lake communities with approximately  </a:t>
            </a:r>
            <a:r>
              <a:rPr lang="en-US" u="sng"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members using these lakes. </a:t>
            </a:r>
          </a:p>
          <a:p>
            <a:pPr marL="0" marR="0" indent="0">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A majority of these communities are relatively small in population averaging about </a:t>
            </a:r>
            <a:r>
              <a:rPr lang="en-US"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dirty="0">
                <a:effectLst/>
                <a:latin typeface="Calibri" panose="020F0502020204030204" pitchFamily="34" charset="0"/>
                <a:ea typeface="Calibri" panose="020F0502020204030204" pitchFamily="34" charset="0"/>
                <a:cs typeface="Times New Roman" panose="02020603050405020304" pitchFamily="18" charset="0"/>
              </a:rPr>
              <a:t>each. </a:t>
            </a:r>
          </a:p>
          <a:p>
            <a:pPr marL="0" marR="0" indent="0">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Almost all of these lake communities provide bathing beaches for their members and adhere to the NJ PRB as specially exempt facilities. These lakes are </a:t>
            </a:r>
            <a:r>
              <a:rPr lang="en-US" u="sng" dirty="0">
                <a:effectLst/>
                <a:latin typeface="Calibri" panose="020F0502020204030204" pitchFamily="34" charset="0"/>
                <a:ea typeface="Calibri" panose="020F0502020204030204" pitchFamily="34" charset="0"/>
                <a:cs typeface="Times New Roman" panose="02020603050405020304" pitchFamily="18" charset="0"/>
              </a:rPr>
              <a:t>only open and available to their property owners, members and invited guests.</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u="sng" dirty="0">
                <a:effectLst/>
                <a:latin typeface="Calibri" panose="020F0502020204030204" pitchFamily="34" charset="0"/>
                <a:ea typeface="Calibri" panose="020F0502020204030204" pitchFamily="34" charset="0"/>
                <a:cs typeface="Times New Roman" panose="02020603050405020304" pitchFamily="18" charset="0"/>
              </a:rPr>
              <a:t>They do not advertise nor solicit to the public as open to the general population.  </a:t>
            </a:r>
          </a:p>
          <a:p>
            <a:endParaRPr lang="en-US" dirty="0"/>
          </a:p>
        </p:txBody>
      </p:sp>
    </p:spTree>
    <p:extLst>
      <p:ext uri="{BB962C8B-B14F-4D97-AF65-F5344CB8AC3E}">
        <p14:creationId xmlns:p14="http://schemas.microsoft.com/office/powerpoint/2010/main" val="17655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F933F-B246-5B4A-91A5-409F230F73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E4BA99-4BF8-5644-94ED-BABA6E5E5152}"/>
              </a:ext>
            </a:extLst>
          </p:cNvPr>
          <p:cNvSpPr>
            <a:spLocks noGrp="1"/>
          </p:cNvSpPr>
          <p:nvPr>
            <p:ph idx="1"/>
          </p:nvPr>
        </p:nvSpPr>
        <p:spPr/>
        <p:txBody>
          <a:bodyPr>
            <a:normAutofit/>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These lake communities provide for their members and property owners by </a:t>
            </a:r>
            <a:r>
              <a:rPr lang="en-US" sz="4400" u="sng" dirty="0">
                <a:effectLst/>
                <a:latin typeface="Calibri" panose="020F0502020204030204" pitchFamily="34" charset="0"/>
                <a:ea typeface="Calibri" panose="020F0502020204030204" pitchFamily="34" charset="0"/>
                <a:cs typeface="Times New Roman" panose="02020603050405020304" pitchFamily="18" charset="0"/>
              </a:rPr>
              <a:t>adhering </a:t>
            </a:r>
            <a:r>
              <a:rPr lang="en-US" sz="4400" dirty="0">
                <a:effectLst/>
                <a:latin typeface="Calibri" panose="020F0502020204030204" pitchFamily="34" charset="0"/>
                <a:ea typeface="Calibri" panose="020F0502020204030204" pitchFamily="34" charset="0"/>
                <a:cs typeface="Times New Roman" panose="02020603050405020304" pitchFamily="18" charset="0"/>
              </a:rPr>
              <a:t>to the NJ PRB, especially in the areas of sanitation, water testing, and safety. </a:t>
            </a:r>
            <a:endParaRPr lang="en-US" sz="4400" dirty="0"/>
          </a:p>
        </p:txBody>
      </p:sp>
    </p:spTree>
    <p:extLst>
      <p:ext uri="{BB962C8B-B14F-4D97-AF65-F5344CB8AC3E}">
        <p14:creationId xmlns:p14="http://schemas.microsoft.com/office/powerpoint/2010/main" val="3321291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FEBB-E3B4-0944-9E60-BCAE08583445}"/>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0CFA9F1B-BC43-7C4C-BA44-E8943B8F923E}"/>
              </a:ext>
            </a:extLst>
          </p:cNvPr>
          <p:cNvSpPr>
            <a:spLocks noGrp="1"/>
          </p:cNvSpPr>
          <p:nvPr>
            <p:ph idx="1"/>
          </p:nvPr>
        </p:nvSpPr>
        <p:spPr>
          <a:xfrm>
            <a:off x="838200" y="1359243"/>
            <a:ext cx="10515600" cy="4817720"/>
          </a:xfrm>
        </p:spPr>
        <p:txBody>
          <a:bodyPr>
            <a:normAutofit/>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Some of our member lakes find it difficult to provide lifeguard and first aid personnel at all times. Some choose to provide Lifeguards only on weekends and holidays. This could be due to budget constraints and/or shortage of qualified Lifeguard personnel. </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All lake communities that provide lifeguard services at any time, whether regular or special hours, </a:t>
            </a:r>
            <a:r>
              <a:rPr lang="en-US" u="sng" dirty="0">
                <a:effectLst/>
                <a:latin typeface="Calibri" panose="020F0502020204030204" pitchFamily="34" charset="0"/>
                <a:ea typeface="Calibri" panose="020F0502020204030204" pitchFamily="34" charset="0"/>
                <a:cs typeface="Times New Roman" panose="02020603050405020304" pitchFamily="18" charset="0"/>
              </a:rPr>
              <a:t>readily comply with the NJ PRB required lifesaving equipment, certification and staffing. </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However, the requirement to provide all lifesaving equipment at these beaches at when lifeguards are not present is neither safe nor cost effective. </a:t>
            </a:r>
          </a:p>
          <a:p>
            <a:endParaRPr lang="en-US" dirty="0"/>
          </a:p>
        </p:txBody>
      </p:sp>
    </p:spTree>
    <p:extLst>
      <p:ext uri="{BB962C8B-B14F-4D97-AF65-F5344CB8AC3E}">
        <p14:creationId xmlns:p14="http://schemas.microsoft.com/office/powerpoint/2010/main" val="7975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3683-BCCE-DD4F-8764-339DA7C0037C}"/>
              </a:ext>
            </a:extLst>
          </p:cNvPr>
          <p:cNvSpPr>
            <a:spLocks noGrp="1"/>
          </p:cNvSpPr>
          <p:nvPr>
            <p:ph type="title"/>
          </p:nvPr>
        </p:nvSpPr>
        <p:spPr/>
        <p:txBody>
          <a:bodyPr/>
          <a:lstStyle/>
          <a:p>
            <a:r>
              <a:rPr lang="en-US" dirty="0"/>
              <a:t>Rationale continued</a:t>
            </a:r>
          </a:p>
        </p:txBody>
      </p:sp>
      <p:sp>
        <p:nvSpPr>
          <p:cNvPr id="3" name="Content Placeholder 2">
            <a:extLst>
              <a:ext uri="{FF2B5EF4-FFF2-40B4-BE49-F238E27FC236}">
                <a16:creationId xmlns:a16="http://schemas.microsoft.com/office/drawing/2014/main" id="{F98F3D74-DE6D-6445-91AA-ACA7B4ED360A}"/>
              </a:ext>
            </a:extLst>
          </p:cNvPr>
          <p:cNvSpPr>
            <a:spLocks noGrp="1"/>
          </p:cNvSpPr>
          <p:nvPr>
            <p:ph idx="1"/>
          </p:nvPr>
        </p:nvSpPr>
        <p:spPr/>
        <p:txBody>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Equipment unattended such as spine boards, rescue tubes, rescue watercraft, to untrained people could cause a false sense of security and potentially harm both any victim and good Samaritan. </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i="1" dirty="0">
                <a:effectLst/>
                <a:latin typeface="Calibri" panose="020F0502020204030204" pitchFamily="34" charset="0"/>
                <a:ea typeface="Calibri" panose="020F0502020204030204" pitchFamily="34" charset="0"/>
                <a:cs typeface="Times New Roman" panose="02020603050405020304" pitchFamily="18" charset="0"/>
              </a:rPr>
              <a:t>Local Health Inspectors charged with the responsibility to inspect aquatic facilities seem to lack the knowledge and education pertaining to lifeguarding and lifesaving equipment. Some Health Inspectors have readily admitted that they have no idea on how or when to use the very equipment that they are responsible to inspect. </a:t>
            </a:r>
          </a:p>
          <a:p>
            <a:endParaRPr lang="en-US" dirty="0"/>
          </a:p>
        </p:txBody>
      </p:sp>
    </p:spTree>
    <p:extLst>
      <p:ext uri="{BB962C8B-B14F-4D97-AF65-F5344CB8AC3E}">
        <p14:creationId xmlns:p14="http://schemas.microsoft.com/office/powerpoint/2010/main" val="354083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1C97-C4DF-C842-8DC3-99F64A38FFE2}"/>
              </a:ext>
            </a:extLst>
          </p:cNvPr>
          <p:cNvSpPr>
            <a:spLocks noGrp="1"/>
          </p:cNvSpPr>
          <p:nvPr>
            <p:ph type="title"/>
          </p:nvPr>
        </p:nvSpPr>
        <p:spPr/>
        <p:txBody>
          <a:bodyPr/>
          <a:lstStyle/>
          <a:p>
            <a:r>
              <a:rPr lang="en-US" dirty="0"/>
              <a:t>COLA Recommendation </a:t>
            </a:r>
          </a:p>
        </p:txBody>
      </p:sp>
      <p:sp>
        <p:nvSpPr>
          <p:cNvPr id="3" name="Content Placeholder 2">
            <a:extLst>
              <a:ext uri="{FF2B5EF4-FFF2-40B4-BE49-F238E27FC236}">
                <a16:creationId xmlns:a16="http://schemas.microsoft.com/office/drawing/2014/main" id="{C0196C59-7557-6C45-A8AC-3ECF0580B4EF}"/>
              </a:ext>
            </a:extLst>
          </p:cNvPr>
          <p:cNvSpPr>
            <a:spLocks noGrp="1"/>
          </p:cNvSpPr>
          <p:nvPr>
            <p:ph idx="1"/>
          </p:nvPr>
        </p:nvSpPr>
        <p:spPr/>
        <p:txBody>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NJ COLA recommends that in lieu of leaving out all rescue and first aid equipment, that all bathing beaches, supervised or unsupervised by Lifeguards, have at least one ring buoy with a 60 foot line attached along with signage designating: “For Emergency Use Only, Reach, Throw, Go Call 9-1-1.” The signage should also list the location of the bathing beach. The ring buoy should be in place at all times 24 hours per day. </a:t>
            </a:r>
          </a:p>
          <a:p>
            <a:endParaRPr lang="en-US" dirty="0"/>
          </a:p>
        </p:txBody>
      </p:sp>
    </p:spTree>
    <p:extLst>
      <p:ext uri="{BB962C8B-B14F-4D97-AF65-F5344CB8AC3E}">
        <p14:creationId xmlns:p14="http://schemas.microsoft.com/office/powerpoint/2010/main" val="343700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133B75C-A644-3A44-805D-C6CE088C8747}"/>
              </a:ext>
            </a:extLst>
          </p:cNvPr>
          <p:cNvPicPr>
            <a:picLocks noChangeAspect="1"/>
          </p:cNvPicPr>
          <p:nvPr/>
        </p:nvPicPr>
        <p:blipFill rotWithShape="1">
          <a:blip r:embed="rId2"/>
          <a:srcRect l="9958" r="11025" b="-3"/>
          <a:stretch/>
        </p:blipFill>
        <p:spPr>
          <a:xfrm>
            <a:off x="20" y="10"/>
            <a:ext cx="4003019" cy="3388883"/>
          </a:xfrm>
          <a:prstGeom prst="rect">
            <a:avLst/>
          </a:prstGeom>
        </p:spPr>
      </p:pic>
      <p:pic>
        <p:nvPicPr>
          <p:cNvPr id="8" name="Picture 7">
            <a:extLst>
              <a:ext uri="{FF2B5EF4-FFF2-40B4-BE49-F238E27FC236}">
                <a16:creationId xmlns:a16="http://schemas.microsoft.com/office/drawing/2014/main" id="{A29393EE-86F6-A549-A8BD-65296B6AC786}"/>
              </a:ext>
            </a:extLst>
          </p:cNvPr>
          <p:cNvPicPr>
            <a:picLocks noChangeAspect="1"/>
          </p:cNvPicPr>
          <p:nvPr/>
        </p:nvPicPr>
        <p:blipFill rotWithShape="1">
          <a:blip r:embed="rId3"/>
          <a:srcRect l="15251" r="6001"/>
          <a:stretch/>
        </p:blipFill>
        <p:spPr>
          <a:xfrm>
            <a:off x="20" y="3469102"/>
            <a:ext cx="4003019" cy="3388893"/>
          </a:xfrm>
          <a:prstGeom prst="rect">
            <a:avLst/>
          </a:prstGeom>
        </p:spPr>
      </p:pic>
      <p:pic>
        <p:nvPicPr>
          <p:cNvPr id="5" name="Picture 4">
            <a:extLst>
              <a:ext uri="{FF2B5EF4-FFF2-40B4-BE49-F238E27FC236}">
                <a16:creationId xmlns:a16="http://schemas.microsoft.com/office/drawing/2014/main" id="{48D668C4-5FEC-D945-B1E3-A64C190F0CCA}"/>
              </a:ext>
            </a:extLst>
          </p:cNvPr>
          <p:cNvPicPr>
            <a:picLocks noChangeAspect="1"/>
          </p:cNvPicPr>
          <p:nvPr/>
        </p:nvPicPr>
        <p:blipFill rotWithShape="1">
          <a:blip r:embed="rId4"/>
          <a:srcRect l="17314" r="24153" b="-2"/>
          <a:stretch/>
        </p:blipFill>
        <p:spPr>
          <a:xfrm>
            <a:off x="4094479" y="10"/>
            <a:ext cx="4014047" cy="6857990"/>
          </a:xfrm>
          <a:prstGeom prst="rect">
            <a:avLst/>
          </a:prstGeom>
        </p:spPr>
      </p:pic>
      <p:pic>
        <p:nvPicPr>
          <p:cNvPr id="6" name="Picture 5">
            <a:extLst>
              <a:ext uri="{FF2B5EF4-FFF2-40B4-BE49-F238E27FC236}">
                <a16:creationId xmlns:a16="http://schemas.microsoft.com/office/drawing/2014/main" id="{3B38206A-5742-7E44-B07C-D9066FA13443}"/>
              </a:ext>
            </a:extLst>
          </p:cNvPr>
          <p:cNvPicPr>
            <a:picLocks noChangeAspect="1"/>
          </p:cNvPicPr>
          <p:nvPr/>
        </p:nvPicPr>
        <p:blipFill rotWithShape="1">
          <a:blip r:embed="rId5"/>
          <a:srcRect t="2316" r="-3" b="7858"/>
          <a:stretch/>
        </p:blipFill>
        <p:spPr>
          <a:xfrm>
            <a:off x="8188960" y="10"/>
            <a:ext cx="4003039" cy="3383270"/>
          </a:xfrm>
          <a:prstGeom prst="rect">
            <a:avLst/>
          </a:prstGeom>
        </p:spPr>
      </p:pic>
      <p:pic>
        <p:nvPicPr>
          <p:cNvPr id="4" name="Picture 3">
            <a:extLst>
              <a:ext uri="{FF2B5EF4-FFF2-40B4-BE49-F238E27FC236}">
                <a16:creationId xmlns:a16="http://schemas.microsoft.com/office/drawing/2014/main" id="{561CA352-E5CC-2040-84AD-E73E30829F40}"/>
              </a:ext>
            </a:extLst>
          </p:cNvPr>
          <p:cNvPicPr>
            <a:picLocks noChangeAspect="1"/>
          </p:cNvPicPr>
          <p:nvPr/>
        </p:nvPicPr>
        <p:blipFill rotWithShape="1">
          <a:blip r:embed="rId6"/>
          <a:srcRect l="5909" r="15556" b="-3"/>
          <a:stretch/>
        </p:blipFill>
        <p:spPr>
          <a:xfrm>
            <a:off x="8199966" y="3469102"/>
            <a:ext cx="3992034" cy="3388893"/>
          </a:xfrm>
          <a:prstGeom prst="rect">
            <a:avLst/>
          </a:prstGeom>
        </p:spPr>
      </p:pic>
    </p:spTree>
    <p:extLst>
      <p:ext uri="{BB962C8B-B14F-4D97-AF65-F5344CB8AC3E}">
        <p14:creationId xmlns:p14="http://schemas.microsoft.com/office/powerpoint/2010/main" val="1705944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B48C0-CAAA-F54A-850C-0AB7C25C49D2}"/>
              </a:ext>
            </a:extLst>
          </p:cNvPr>
          <p:cNvSpPr>
            <a:spLocks noGrp="1"/>
          </p:cNvSpPr>
          <p:nvPr>
            <p:ph type="title"/>
          </p:nvPr>
        </p:nvSpPr>
        <p:spPr>
          <a:xfrm>
            <a:off x="4553733" y="548464"/>
            <a:ext cx="6798541" cy="912201"/>
          </a:xfrm>
        </p:spPr>
        <p:txBody>
          <a:bodyPr anchor="b">
            <a:normAutofit/>
          </a:bodyPr>
          <a:lstStyle/>
          <a:p>
            <a:pPr algn="ctr"/>
            <a:r>
              <a:rPr lang="en-US" sz="4000" dirty="0"/>
              <a:t>2024 Topics</a:t>
            </a:r>
          </a:p>
        </p:txBody>
      </p:sp>
      <p:pic>
        <p:nvPicPr>
          <p:cNvPr id="12" name="Picture 4" descr="A life buoy tossed into the sea showing some splash">
            <a:extLst>
              <a:ext uri="{FF2B5EF4-FFF2-40B4-BE49-F238E27FC236}">
                <a16:creationId xmlns:a16="http://schemas.microsoft.com/office/drawing/2014/main" id="{822F65BF-9540-9582-65F7-466BA68C0DD8}"/>
              </a:ext>
            </a:extLst>
          </p:cNvPr>
          <p:cNvPicPr>
            <a:picLocks noChangeAspect="1"/>
          </p:cNvPicPr>
          <p:nvPr/>
        </p:nvPicPr>
        <p:blipFill rotWithShape="1">
          <a:blip r:embed="rId2"/>
          <a:srcRect l="21788" r="38743"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61D0ACEE-2733-5F41-B503-82B36D60EF97}"/>
              </a:ext>
            </a:extLst>
          </p:cNvPr>
          <p:cNvSpPr>
            <a:spLocks noGrp="1"/>
          </p:cNvSpPr>
          <p:nvPr>
            <p:ph idx="1"/>
          </p:nvPr>
        </p:nvSpPr>
        <p:spPr>
          <a:xfrm>
            <a:off x="4553734" y="1543792"/>
            <a:ext cx="6798539" cy="4571255"/>
          </a:xfrm>
          <a:solidFill>
            <a:schemeClr val="accent5">
              <a:lumMod val="20000"/>
              <a:lumOff val="80000"/>
            </a:schemeClr>
          </a:solidFill>
        </p:spPr>
        <p:txBody>
          <a:bodyPr>
            <a:noAutofit/>
          </a:bodyPr>
          <a:lstStyle/>
          <a:p>
            <a:r>
              <a:rPr lang="en-US" dirty="0"/>
              <a:t>New Red Cross Lifeguard course</a:t>
            </a:r>
          </a:p>
          <a:p>
            <a:r>
              <a:rPr lang="en-US" dirty="0"/>
              <a:t>NJ PRB- Requirements </a:t>
            </a:r>
          </a:p>
          <a:p>
            <a:r>
              <a:rPr lang="en-US" dirty="0"/>
              <a:t>PRB Proposals from COLA </a:t>
            </a:r>
          </a:p>
          <a:p>
            <a:r>
              <a:rPr lang="en-US" dirty="0"/>
              <a:t>New Boating Regulations </a:t>
            </a:r>
          </a:p>
          <a:p>
            <a:r>
              <a:rPr lang="en-US" dirty="0"/>
              <a:t>Annual Aquatic Safety Seminar </a:t>
            </a:r>
          </a:p>
          <a:p>
            <a:r>
              <a:rPr lang="en-US" dirty="0"/>
              <a:t>Lifeguard Management &amp; Pool Director certification </a:t>
            </a:r>
          </a:p>
          <a:p>
            <a:r>
              <a:rPr lang="en-US" dirty="0"/>
              <a:t>Training Opportunities</a:t>
            </a:r>
          </a:p>
        </p:txBody>
      </p:sp>
    </p:spTree>
    <p:extLst>
      <p:ext uri="{BB962C8B-B14F-4D97-AF65-F5344CB8AC3E}">
        <p14:creationId xmlns:p14="http://schemas.microsoft.com/office/powerpoint/2010/main" val="217226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sign on a wooden post&#10;&#10;Description automatically generated">
            <a:extLst>
              <a:ext uri="{FF2B5EF4-FFF2-40B4-BE49-F238E27FC236}">
                <a16:creationId xmlns:a16="http://schemas.microsoft.com/office/drawing/2014/main" id="{61751A37-5EB8-C14A-8888-70B542C4D6A8}"/>
              </a:ext>
            </a:extLst>
          </p:cNvPr>
          <p:cNvPicPr>
            <a:picLocks noChangeAspect="1"/>
          </p:cNvPicPr>
          <p:nvPr/>
        </p:nvPicPr>
        <p:blipFill>
          <a:blip r:embed="rId2"/>
          <a:stretch>
            <a:fillRect/>
          </a:stretch>
        </p:blipFill>
        <p:spPr>
          <a:xfrm rot="5400000">
            <a:off x="503767" y="1339850"/>
            <a:ext cx="5571066" cy="4178299"/>
          </a:xfrm>
          <a:prstGeom prst="rect">
            <a:avLst/>
          </a:prstGeom>
        </p:spPr>
      </p:pic>
      <p:pic>
        <p:nvPicPr>
          <p:cNvPr id="4" name="Picture 3" descr="A life preserver on a beach&#10;&#10;Description automatically generated">
            <a:extLst>
              <a:ext uri="{FF2B5EF4-FFF2-40B4-BE49-F238E27FC236}">
                <a16:creationId xmlns:a16="http://schemas.microsoft.com/office/drawing/2014/main" id="{7070BC37-D18B-4249-A217-88D8BE16B870}"/>
              </a:ext>
            </a:extLst>
          </p:cNvPr>
          <p:cNvPicPr>
            <a:picLocks noChangeAspect="1"/>
          </p:cNvPicPr>
          <p:nvPr/>
        </p:nvPicPr>
        <p:blipFill>
          <a:blip r:embed="rId3"/>
          <a:stretch>
            <a:fillRect/>
          </a:stretch>
        </p:blipFill>
        <p:spPr>
          <a:xfrm>
            <a:off x="6813549" y="643467"/>
            <a:ext cx="4178299" cy="5571066"/>
          </a:xfrm>
          <a:prstGeom prst="rect">
            <a:avLst/>
          </a:prstGeom>
        </p:spPr>
      </p:pic>
    </p:spTree>
    <p:extLst>
      <p:ext uri="{BB962C8B-B14F-4D97-AF65-F5344CB8AC3E}">
        <p14:creationId xmlns:p14="http://schemas.microsoft.com/office/powerpoint/2010/main" val="362427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1981200" y="304800"/>
            <a:ext cx="8229600" cy="1143000"/>
          </a:xfrm>
        </p:spPr>
        <p:txBody>
          <a:bodyPr/>
          <a:lstStyle/>
          <a:p>
            <a:pPr eaLnBrk="1" hangingPunct="1"/>
            <a:r>
              <a:rPr lang="en-US" dirty="0">
                <a:latin typeface="Calibri" charset="0"/>
              </a:rPr>
              <a:t>Health Code Regulations</a:t>
            </a:r>
          </a:p>
        </p:txBody>
      </p:sp>
      <p:sp>
        <p:nvSpPr>
          <p:cNvPr id="108546" name="Rectangle 3"/>
          <p:cNvSpPr>
            <a:spLocks noGrp="1" noChangeArrowheads="1"/>
          </p:cNvSpPr>
          <p:nvPr>
            <p:ph idx="1"/>
          </p:nvPr>
        </p:nvSpPr>
        <p:spPr>
          <a:xfrm>
            <a:off x="1981200" y="1676401"/>
            <a:ext cx="8229600" cy="4648200"/>
          </a:xfrm>
        </p:spPr>
        <p:txBody>
          <a:bodyPr/>
          <a:lstStyle/>
          <a:p>
            <a:pPr eaLnBrk="1" hangingPunct="1"/>
            <a:r>
              <a:rPr lang="en-US">
                <a:latin typeface="Constantia" charset="0"/>
              </a:rPr>
              <a:t>Required Documentation</a:t>
            </a:r>
          </a:p>
          <a:p>
            <a:pPr eaLnBrk="1" hangingPunct="1"/>
            <a:r>
              <a:rPr lang="en-US">
                <a:latin typeface="Constantia" charset="0"/>
              </a:rPr>
              <a:t>Water samples</a:t>
            </a:r>
          </a:p>
          <a:p>
            <a:pPr eaLnBrk="1" hangingPunct="1"/>
            <a:r>
              <a:rPr lang="en-US">
                <a:latin typeface="Constantia" charset="0"/>
              </a:rPr>
              <a:t>Lifeguard certifications - CPR/First Aid &amp; Waterfront Lifeguarding </a:t>
            </a:r>
          </a:p>
          <a:p>
            <a:pPr eaLnBrk="1" hangingPunct="1"/>
            <a:r>
              <a:rPr lang="en-US">
                <a:latin typeface="Constantia" charset="0"/>
              </a:rPr>
              <a:t>Emergency Action Plans</a:t>
            </a:r>
          </a:p>
          <a:p>
            <a:pPr eaLnBrk="1" hangingPunct="1"/>
            <a:r>
              <a:rPr lang="en-US">
                <a:latin typeface="Constantia" charset="0"/>
              </a:rPr>
              <a:t>Site diagrams</a:t>
            </a:r>
          </a:p>
        </p:txBody>
      </p:sp>
    </p:spTree>
    <p:extLst>
      <p:ext uri="{BB962C8B-B14F-4D97-AF65-F5344CB8AC3E}">
        <p14:creationId xmlns:p14="http://schemas.microsoft.com/office/powerpoint/2010/main" val="13514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1981200" y="152400"/>
            <a:ext cx="8229600" cy="914400"/>
          </a:xfrm>
        </p:spPr>
        <p:txBody>
          <a:bodyPr/>
          <a:lstStyle/>
          <a:p>
            <a:pPr eaLnBrk="1" hangingPunct="1"/>
            <a:r>
              <a:rPr lang="en-US" dirty="0">
                <a:latin typeface="Calibri" charset="0"/>
              </a:rPr>
              <a:t>Equipment</a:t>
            </a:r>
          </a:p>
        </p:txBody>
      </p:sp>
      <p:sp>
        <p:nvSpPr>
          <p:cNvPr id="112642" name="Content Placeholder 5"/>
          <p:cNvSpPr>
            <a:spLocks noGrp="1"/>
          </p:cNvSpPr>
          <p:nvPr>
            <p:ph idx="1"/>
          </p:nvPr>
        </p:nvSpPr>
        <p:spPr>
          <a:xfrm>
            <a:off x="1981200" y="1219201"/>
            <a:ext cx="8229600" cy="5105400"/>
          </a:xfrm>
        </p:spPr>
        <p:txBody>
          <a:bodyPr/>
          <a:lstStyle/>
          <a:p>
            <a:pPr eaLnBrk="1" hangingPunct="1"/>
            <a:r>
              <a:rPr lang="en-US" dirty="0">
                <a:latin typeface="Constantia" charset="0"/>
              </a:rPr>
              <a:t>What is required by local or state regulation? </a:t>
            </a:r>
          </a:p>
        </p:txBody>
      </p:sp>
      <p:pic>
        <p:nvPicPr>
          <p:cNvPr id="2" name="Picture 1" descr="DSCN37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905000"/>
            <a:ext cx="3987800" cy="2990850"/>
          </a:xfrm>
          <a:prstGeom prst="rect">
            <a:avLst/>
          </a:prstGeom>
        </p:spPr>
      </p:pic>
      <p:pic>
        <p:nvPicPr>
          <p:cNvPr id="3" name="Picture 2" descr="DSCN37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590800"/>
            <a:ext cx="4394200" cy="3295650"/>
          </a:xfrm>
          <a:prstGeom prst="rect">
            <a:avLst/>
          </a:prstGeom>
        </p:spPr>
      </p:pic>
    </p:spTree>
    <p:extLst>
      <p:ext uri="{BB962C8B-B14F-4D97-AF65-F5344CB8AC3E}">
        <p14:creationId xmlns:p14="http://schemas.microsoft.com/office/powerpoint/2010/main" val="934263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pPr eaLnBrk="1" hangingPunct="1"/>
            <a:r>
              <a:rPr lang="en-US">
                <a:latin typeface="Calibri" charset="0"/>
              </a:rPr>
              <a:t>Required Equipment</a:t>
            </a:r>
          </a:p>
        </p:txBody>
      </p:sp>
      <p:sp>
        <p:nvSpPr>
          <p:cNvPr id="113666" name="Rectangle 3"/>
          <p:cNvSpPr>
            <a:spLocks noGrp="1" noChangeArrowheads="1"/>
          </p:cNvSpPr>
          <p:nvPr>
            <p:ph type="body" sz="half" idx="1"/>
          </p:nvPr>
        </p:nvSpPr>
        <p:spPr/>
        <p:txBody>
          <a:bodyPr/>
          <a:lstStyle/>
          <a:p>
            <a:pPr eaLnBrk="1" hangingPunct="1"/>
            <a:r>
              <a:rPr lang="en-US" dirty="0">
                <a:latin typeface="Constantia" charset="0"/>
              </a:rPr>
              <a:t>Rescue Tubes</a:t>
            </a:r>
          </a:p>
          <a:p>
            <a:pPr eaLnBrk="1" hangingPunct="1"/>
            <a:r>
              <a:rPr lang="en-US" dirty="0">
                <a:latin typeface="Constantia" charset="0"/>
              </a:rPr>
              <a:t>Ring Buoy </a:t>
            </a:r>
          </a:p>
          <a:p>
            <a:pPr eaLnBrk="1" hangingPunct="1"/>
            <a:r>
              <a:rPr lang="en-US" dirty="0">
                <a:latin typeface="Constantia" charset="0"/>
              </a:rPr>
              <a:t>First Aid Kit</a:t>
            </a:r>
          </a:p>
          <a:p>
            <a:pPr eaLnBrk="1" hangingPunct="1"/>
            <a:r>
              <a:rPr lang="en-US" dirty="0">
                <a:latin typeface="Constantia" charset="0"/>
              </a:rPr>
              <a:t>Telephone</a:t>
            </a:r>
          </a:p>
          <a:p>
            <a:pPr eaLnBrk="1" hangingPunct="1"/>
            <a:r>
              <a:rPr lang="en-US" dirty="0">
                <a:latin typeface="Constantia" charset="0"/>
              </a:rPr>
              <a:t>Back board</a:t>
            </a:r>
          </a:p>
          <a:p>
            <a:pPr eaLnBrk="1" hangingPunct="1"/>
            <a:r>
              <a:rPr lang="en-US" dirty="0">
                <a:latin typeface="Constantia" charset="0"/>
              </a:rPr>
              <a:t>AED</a:t>
            </a:r>
          </a:p>
          <a:p>
            <a:pPr eaLnBrk="1" hangingPunct="1"/>
            <a:endParaRPr lang="en-US" dirty="0">
              <a:latin typeface="Constantia" charset="0"/>
            </a:endParaRPr>
          </a:p>
          <a:p>
            <a:pPr eaLnBrk="1" hangingPunct="1"/>
            <a:endParaRPr lang="en-US" dirty="0">
              <a:latin typeface="Constantia" charset="0"/>
            </a:endParaRPr>
          </a:p>
          <a:p>
            <a:pPr eaLnBrk="1" hangingPunct="1">
              <a:buFont typeface="Monotype Sorts" charset="0"/>
              <a:buNone/>
            </a:pPr>
            <a:endParaRPr lang="en-US" dirty="0">
              <a:latin typeface="Constantia" charset="0"/>
            </a:endParaRPr>
          </a:p>
        </p:txBody>
      </p:sp>
      <p:pic>
        <p:nvPicPr>
          <p:cNvPr id="113667" name="Picture 5" descr="DSCN009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0139" r="20139"/>
          <a:stretch>
            <a:fillRect/>
          </a:stretch>
        </p:blipFill>
        <p:spPr/>
      </p:pic>
    </p:spTree>
    <p:extLst>
      <p:ext uri="{BB962C8B-B14F-4D97-AF65-F5344CB8AC3E}">
        <p14:creationId xmlns:p14="http://schemas.microsoft.com/office/powerpoint/2010/main" val="684878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82FB6C9-BED9-7147-BA4A-D97E066BC75C}"/>
              </a:ext>
            </a:extLst>
          </p:cNvPr>
          <p:cNvSpPr>
            <a:spLocks noGrp="1"/>
          </p:cNvSpPr>
          <p:nvPr>
            <p:ph type="title"/>
          </p:nvPr>
        </p:nvSpPr>
        <p:spPr>
          <a:xfrm>
            <a:off x="761800" y="248195"/>
            <a:ext cx="5334197" cy="1371600"/>
          </a:xfrm>
        </p:spPr>
        <p:txBody>
          <a:bodyPr anchor="ctr">
            <a:normAutofit/>
          </a:bodyPr>
          <a:lstStyle/>
          <a:p>
            <a:r>
              <a:rPr lang="en-US" sz="4000" dirty="0"/>
              <a:t>BATHING BEACH SUPERVISION</a:t>
            </a:r>
          </a:p>
        </p:txBody>
      </p:sp>
      <p:sp>
        <p:nvSpPr>
          <p:cNvPr id="6" name="Content Placeholder 5">
            <a:extLst>
              <a:ext uri="{FF2B5EF4-FFF2-40B4-BE49-F238E27FC236}">
                <a16:creationId xmlns:a16="http://schemas.microsoft.com/office/drawing/2014/main" id="{C64B7657-675D-6C4A-9FE4-6895D4E55821}"/>
              </a:ext>
            </a:extLst>
          </p:cNvPr>
          <p:cNvSpPr>
            <a:spLocks noGrp="1"/>
          </p:cNvSpPr>
          <p:nvPr>
            <p:ph idx="1"/>
          </p:nvPr>
        </p:nvSpPr>
        <p:spPr>
          <a:xfrm>
            <a:off x="274320" y="2006929"/>
            <a:ext cx="6583476" cy="4354681"/>
          </a:xfrm>
        </p:spPr>
        <p:txBody>
          <a:bodyPr anchor="ctr">
            <a:normAutofit/>
          </a:bodyPr>
          <a:lstStyle/>
          <a:p>
            <a:pPr marL="0" indent="0">
              <a:buNone/>
            </a:pPr>
            <a:r>
              <a:rPr lang="en-US" sz="2400" dirty="0"/>
              <a:t>Proposed change/amend to NJ PRB </a:t>
            </a:r>
          </a:p>
          <a:p>
            <a:pPr marL="0" indent="0">
              <a:buNone/>
            </a:pPr>
            <a:r>
              <a:rPr lang="en-US" sz="2400" dirty="0">
                <a:latin typeface="Calibri" panose="020F0502020204030204" pitchFamily="34" charset="0"/>
                <a:ea typeface="Calibri" panose="020F0502020204030204" pitchFamily="34" charset="0"/>
                <a:cs typeface="Times New Roman" panose="02020603050405020304" pitchFamily="18" charset="0"/>
              </a:rPr>
              <a:t>T</a:t>
            </a:r>
            <a:r>
              <a:rPr lang="en-US" sz="2400" dirty="0">
                <a:effectLst/>
                <a:latin typeface="Calibri" panose="020F0502020204030204" pitchFamily="34" charset="0"/>
                <a:ea typeface="Calibri" panose="020F0502020204030204" pitchFamily="34" charset="0"/>
                <a:cs typeface="Times New Roman" panose="02020603050405020304" pitchFamily="18" charset="0"/>
              </a:rPr>
              <a:t>he NJ PRB requires training and certification as a Pool Director. This certification is for standard pools only. The American Red Cross Lifeguard Management course with the supplemental proctored in person written exam is approved to satisfy this certification under the PRB. Our recommendation is to extend this required certification to all aquatic facilities operators,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2400" dirty="0">
                <a:effectLst/>
                <a:latin typeface="Calibri" panose="020F0502020204030204" pitchFamily="34" charset="0"/>
                <a:ea typeface="Calibri" panose="020F0502020204030204" pitchFamily="34" charset="0"/>
                <a:cs typeface="Times New Roman" panose="02020603050405020304" pitchFamily="18" charset="0"/>
              </a:rPr>
              <a:t>. Waterfront directors.  This course includes extensive information on the NJ PRB and is valuable to all aquatic facilities, not just pools. </a:t>
            </a:r>
          </a:p>
          <a:p>
            <a:pPr marL="0" indent="0">
              <a:buNone/>
            </a:pPr>
            <a:endParaRPr lang="en-US" sz="2000" dirty="0"/>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2000" dirty="0"/>
          </a:p>
        </p:txBody>
      </p:sp>
      <p:pic>
        <p:nvPicPr>
          <p:cNvPr id="8" name="Picture 7" descr="Rescue buoy floating at sea">
            <a:extLst>
              <a:ext uri="{FF2B5EF4-FFF2-40B4-BE49-F238E27FC236}">
                <a16:creationId xmlns:a16="http://schemas.microsoft.com/office/drawing/2014/main" id="{6C887097-E760-988A-828B-7A9180DBCBFA}"/>
              </a:ext>
            </a:extLst>
          </p:cNvPr>
          <p:cNvPicPr>
            <a:picLocks noChangeAspect="1"/>
          </p:cNvPicPr>
          <p:nvPr/>
        </p:nvPicPr>
        <p:blipFill rotWithShape="1">
          <a:blip r:embed="rId2"/>
          <a:srcRect l="11207" r="3695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85460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FB0FF8-0DAF-BB47-AC21-50A6F76DAB69}"/>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Bathing Beach Supervision </a:t>
            </a:r>
          </a:p>
        </p:txBody>
      </p:sp>
      <p:sp>
        <p:nvSpPr>
          <p:cNvPr id="3" name="Content Placeholder 2">
            <a:extLst>
              <a:ext uri="{FF2B5EF4-FFF2-40B4-BE49-F238E27FC236}">
                <a16:creationId xmlns:a16="http://schemas.microsoft.com/office/drawing/2014/main" id="{A1FB108F-4206-CF40-900F-8D82F02459D6}"/>
              </a:ext>
            </a:extLst>
          </p:cNvPr>
          <p:cNvSpPr>
            <a:spLocks noGrp="1"/>
          </p:cNvSpPr>
          <p:nvPr>
            <p:ph idx="1"/>
          </p:nvPr>
        </p:nvSpPr>
        <p:spPr>
          <a:xfrm>
            <a:off x="4232366" y="586855"/>
            <a:ext cx="7837713" cy="5983761"/>
          </a:xfrm>
        </p:spPr>
        <p:txBody>
          <a:bodyPr anchor="ctr">
            <a:normAutofit/>
          </a:bodyPr>
          <a:lstStyle/>
          <a:p>
            <a:pPr marL="0" marR="0" indent="0">
              <a:spcBef>
                <a:spcPts val="0"/>
              </a:spcBef>
              <a:spcAft>
                <a:spcPts val="0"/>
              </a:spcAft>
              <a:buNone/>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8:26-5.10 Bathing beach supervision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AutoNum type="alphaLcParenBoth"/>
            </a:pPr>
            <a:r>
              <a:rPr lang="en-US" sz="2400" dirty="0">
                <a:effectLst/>
                <a:latin typeface="ArialMT"/>
                <a:ea typeface="Times New Roman" panose="02020603050405020304" pitchFamily="18" charset="0"/>
                <a:cs typeface="Times New Roman" panose="02020603050405020304" pitchFamily="18" charset="0"/>
              </a:rPr>
              <a:t>A bathing beach shall be under the supervision of a designated adult supervisor. (</a:t>
            </a:r>
            <a:r>
              <a:rPr lang="en-US" sz="2400" dirty="0">
                <a:effectLst/>
                <a:highlight>
                  <a:srgbClr val="FFFF00"/>
                </a:highlight>
                <a:latin typeface="ArialMT"/>
                <a:ea typeface="Times New Roman" panose="02020603050405020304" pitchFamily="18" charset="0"/>
                <a:cs typeface="Times New Roman" panose="02020603050405020304" pitchFamily="18" charset="0"/>
              </a:rPr>
              <a:t>THE ADULT SUPERVISOR SHALL MEET ALL OF THE REQUIREMENTS OF THOSE DESIGNATED AS A POOL DIRECTOR AND SHOULD BE DESIGNATED AS WATERFRONT DIRECTOR).</a:t>
            </a:r>
          </a:p>
          <a:p>
            <a:pPr marL="342900" marR="0" indent="-342900">
              <a:spcBef>
                <a:spcPts val="0"/>
              </a:spcBef>
              <a:spcAft>
                <a:spcPts val="0"/>
              </a:spcAft>
              <a:buAutoNum type="alphaLcParenBoth"/>
            </a:pPr>
            <a:endParaRPr lang="en-US" sz="2400" dirty="0">
              <a:highlight>
                <a:srgbClr val="FFFF00"/>
              </a:highlight>
              <a:latin typeface="ArialM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dirty="0">
                <a:effectLst/>
                <a:latin typeface="ArialMT"/>
                <a:ea typeface="Calibri" panose="020F0502020204030204" pitchFamily="34" charset="0"/>
                <a:cs typeface="Times New Roman" panose="02020603050405020304" pitchFamily="18" charset="0"/>
              </a:rPr>
              <a:t>Currently under the PRB, </a:t>
            </a:r>
            <a:r>
              <a:rPr lang="en-US" sz="2400" dirty="0">
                <a:latin typeface="ArialMT"/>
                <a:ea typeface="Calibri" panose="020F0502020204030204" pitchFamily="34" charset="0"/>
                <a:cs typeface="Times New Roman" panose="02020603050405020304" pitchFamily="18" charset="0"/>
              </a:rPr>
              <a:t>all pool directors must be certified in Lifeguard Management AND successfully pass a NJ State In Person Exam.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451757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5D66-103C-8845-9565-C31902A88AFF}"/>
              </a:ext>
            </a:extLst>
          </p:cNvPr>
          <p:cNvSpPr>
            <a:spLocks noGrp="1"/>
          </p:cNvSpPr>
          <p:nvPr>
            <p:ph type="title"/>
          </p:nvPr>
        </p:nvSpPr>
        <p:spPr>
          <a:xfrm>
            <a:off x="838200" y="365125"/>
            <a:ext cx="10515600" cy="1036163"/>
          </a:xfrm>
        </p:spPr>
        <p:txBody>
          <a:bodyPr/>
          <a:lstStyle/>
          <a:p>
            <a:r>
              <a:rPr lang="en-US" dirty="0"/>
              <a:t>NEW BOATING REGULATIONS</a:t>
            </a:r>
          </a:p>
        </p:txBody>
      </p:sp>
      <p:sp>
        <p:nvSpPr>
          <p:cNvPr id="3" name="Content Placeholder 2">
            <a:extLst>
              <a:ext uri="{FF2B5EF4-FFF2-40B4-BE49-F238E27FC236}">
                <a16:creationId xmlns:a16="http://schemas.microsoft.com/office/drawing/2014/main" id="{900C6B75-1DA4-2341-B14F-EE3A23095AFB}"/>
              </a:ext>
            </a:extLst>
          </p:cNvPr>
          <p:cNvSpPr>
            <a:spLocks noGrp="1"/>
          </p:cNvSpPr>
          <p:nvPr>
            <p:ph idx="1"/>
          </p:nvPr>
        </p:nvSpPr>
        <p:spPr>
          <a:xfrm>
            <a:off x="838200" y="1282535"/>
            <a:ext cx="10515600" cy="4894428"/>
          </a:xfrm>
        </p:spPr>
        <p:txBody>
          <a:bodyPr>
            <a:normAutofit fontScale="77500" lnSpcReduction="20000"/>
          </a:bodyPr>
          <a:lstStyle/>
          <a:p>
            <a:pPr marL="0" indent="0" algn="ctr">
              <a:buNone/>
            </a:pPr>
            <a:br>
              <a:rPr lang="en-US" dirty="0"/>
            </a:br>
            <a:br>
              <a:rPr lang="en-US" dirty="0"/>
            </a:br>
            <a:r>
              <a:rPr lang="en-US" b="1" i="0" u="none" strike="noStrike" dirty="0">
                <a:solidFill>
                  <a:srgbClr val="003366"/>
                </a:solidFill>
                <a:effectLst/>
                <a:latin typeface="Helvetica Neue" panose="02000503000000020004" pitchFamily="2" charset="0"/>
              </a:rPr>
              <a:t>Mandatory Winter PFD Wear</a:t>
            </a:r>
            <a:endParaRPr lang="en-US" b="0" i="0" u="none" strike="noStrike" dirty="0">
              <a:solidFill>
                <a:srgbClr val="003366"/>
              </a:solidFill>
              <a:effectLst/>
              <a:latin typeface="Helvetica Neue" panose="02000503000000020004" pitchFamily="2" charset="0"/>
            </a:endParaRPr>
          </a:p>
          <a:p>
            <a:pPr algn="l"/>
            <a:r>
              <a:rPr lang="en-US" b="1" i="0" u="none" strike="noStrike" dirty="0">
                <a:solidFill>
                  <a:srgbClr val="337AB7"/>
                </a:solidFill>
                <a:effectLst/>
                <a:latin typeface="Helvetica Neue" panose="02000503000000020004" pitchFamily="2" charset="0"/>
                <a:hlinkClick r:id="rId2"/>
              </a:rPr>
              <a:t>New Regulation 13:82-1.4(f)</a:t>
            </a:r>
            <a:endParaRPr lang="en-US" b="0" i="0" u="none" strike="noStrike" dirty="0">
              <a:solidFill>
                <a:srgbClr val="000000"/>
              </a:solidFill>
              <a:effectLst/>
              <a:latin typeface="Helvetica Neue" panose="02000503000000020004" pitchFamily="2" charset="0"/>
            </a:endParaRPr>
          </a:p>
          <a:p>
            <a:pPr algn="l"/>
            <a:r>
              <a:rPr lang="en-US" b="0" i="0" u="none" strike="noStrike" dirty="0">
                <a:solidFill>
                  <a:srgbClr val="000000"/>
                </a:solidFill>
                <a:effectLst/>
                <a:latin typeface="Helvetica Neue" panose="02000503000000020004" pitchFamily="2" charset="0"/>
              </a:rPr>
              <a:t>Starting November</a:t>
            </a:r>
            <a:r>
              <a:rPr lang="en-US" dirty="0">
                <a:solidFill>
                  <a:srgbClr val="000000"/>
                </a:solidFill>
                <a:latin typeface="Helvetica Neue" panose="02000503000000020004" pitchFamily="2" charset="0"/>
              </a:rPr>
              <a:t> 1, 2023,</a:t>
            </a:r>
            <a:r>
              <a:rPr lang="en-US" b="0" i="0" u="none" strike="noStrike" dirty="0">
                <a:solidFill>
                  <a:srgbClr val="000000"/>
                </a:solidFill>
                <a:effectLst/>
                <a:latin typeface="Helvetica Neue" panose="02000503000000020004" pitchFamily="2" charset="0"/>
              </a:rPr>
              <a:t> no owner or operator of a recreational vessel less than 26 feet, including rowboats, canoes, kayaks, and stand-up paddleboards shall permit its operation between November 1st and May 1st, unless each person on board such vessel is wearing a securely fastened United States Coast Guard-approved wearable personal flotation device of an appropriate size while such vessel is underway. A person inside the cabin of a cabin vessel shall be exempt from this requirement.</a:t>
            </a:r>
          </a:p>
          <a:p>
            <a:pPr algn="l"/>
            <a:r>
              <a:rPr lang="en-US" b="0" i="0" u="none" strike="noStrike" dirty="0">
                <a:solidFill>
                  <a:srgbClr val="000000"/>
                </a:solidFill>
                <a:effectLst/>
                <a:latin typeface="Helvetica Neue" panose="02000503000000020004" pitchFamily="2" charset="0"/>
              </a:rPr>
              <a:t>In short, A USCG approved life jacket is required to be worn at all times, outside of a cabin on a boat under 26 feet during the cold-water months, while in motion, from November 1st to May 1st.</a:t>
            </a:r>
          </a:p>
          <a:p>
            <a:pPr marL="0" indent="0">
              <a:buNone/>
            </a:pPr>
            <a:br>
              <a:rPr lang="en-US" dirty="0"/>
            </a:br>
            <a:endParaRPr lang="en-US" dirty="0"/>
          </a:p>
        </p:txBody>
      </p:sp>
      <p:pic>
        <p:nvPicPr>
          <p:cNvPr id="5" name="Picture 4" descr="A orange and blue vest with white text&#10;&#10;Description automatically generated">
            <a:extLst>
              <a:ext uri="{FF2B5EF4-FFF2-40B4-BE49-F238E27FC236}">
                <a16:creationId xmlns:a16="http://schemas.microsoft.com/office/drawing/2014/main" id="{52B8F3EA-31AF-0248-A336-16ADFE32EFCB}"/>
              </a:ext>
            </a:extLst>
          </p:cNvPr>
          <p:cNvPicPr>
            <a:picLocks noChangeAspect="1"/>
          </p:cNvPicPr>
          <p:nvPr/>
        </p:nvPicPr>
        <p:blipFill>
          <a:blip r:embed="rId3"/>
          <a:stretch>
            <a:fillRect/>
          </a:stretch>
        </p:blipFill>
        <p:spPr>
          <a:xfrm>
            <a:off x="9308192" y="302738"/>
            <a:ext cx="2197100" cy="2197100"/>
          </a:xfrm>
          <a:prstGeom prst="rect">
            <a:avLst/>
          </a:prstGeom>
        </p:spPr>
      </p:pic>
    </p:spTree>
    <p:extLst>
      <p:ext uri="{BB962C8B-B14F-4D97-AF65-F5344CB8AC3E}">
        <p14:creationId xmlns:p14="http://schemas.microsoft.com/office/powerpoint/2010/main" val="1044471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E9306-2D25-CF42-9257-83D568802A6B}"/>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Revised Boating Regulations </a:t>
            </a:r>
          </a:p>
        </p:txBody>
      </p:sp>
      <p:sp>
        <p:nvSpPr>
          <p:cNvPr id="3" name="Content Placeholder 2">
            <a:extLst>
              <a:ext uri="{FF2B5EF4-FFF2-40B4-BE49-F238E27FC236}">
                <a16:creationId xmlns:a16="http://schemas.microsoft.com/office/drawing/2014/main" id="{477D381E-D5C2-D746-A532-1105041EBBF3}"/>
              </a:ext>
            </a:extLst>
          </p:cNvPr>
          <p:cNvSpPr>
            <a:spLocks noGrp="1"/>
          </p:cNvSpPr>
          <p:nvPr>
            <p:ph idx="1"/>
          </p:nvPr>
        </p:nvSpPr>
        <p:spPr>
          <a:xfrm>
            <a:off x="4134810" y="404950"/>
            <a:ext cx="8054141" cy="6244044"/>
          </a:xfrm>
        </p:spPr>
        <p:txBody>
          <a:bodyPr anchor="ctr">
            <a:normAutofit/>
          </a:bodyPr>
          <a:lstStyle/>
          <a:p>
            <a:pPr marL="0" marR="0" indent="0">
              <a:spcBef>
                <a:spcPts val="0"/>
              </a:spcBef>
              <a:spcAft>
                <a:spcPts val="0"/>
              </a:spcAft>
              <a:buNone/>
            </a:pPr>
            <a:r>
              <a:rPr lang="en-US" sz="2400" b="0" i="0" u="none" strike="noStrike" dirty="0">
                <a:effectLst/>
                <a:latin typeface="Arial" panose="020B0604020202020204" pitchFamily="34" charset="0"/>
              </a:rPr>
              <a:t>(</a:t>
            </a:r>
            <a:r>
              <a:rPr lang="en-US" sz="2400" b="0" i="1" u="none" strike="noStrike" dirty="0">
                <a:effectLst/>
                <a:latin typeface="Arial" panose="020B0604020202020204" pitchFamily="34" charset="0"/>
              </a:rPr>
              <a:t>b) All power vessels (including vessel, towline, and skier) conducting</a:t>
            </a:r>
            <a:endParaRPr lang="en-US" sz="2400" b="0" i="0" u="none" strike="noStrike" dirty="0">
              <a:effectLst/>
              <a:latin typeface="Times New Roman" panose="02020603050405020304" pitchFamily="18" charset="0"/>
            </a:endParaRPr>
          </a:p>
          <a:p>
            <a:pPr marL="0" marR="0" indent="0">
              <a:spcBef>
                <a:spcPts val="0"/>
              </a:spcBef>
              <a:spcAft>
                <a:spcPts val="0"/>
              </a:spcAft>
              <a:buNone/>
            </a:pPr>
            <a:r>
              <a:rPr lang="en-US" sz="2400" b="0" i="1" u="none" strike="noStrike" dirty="0">
                <a:effectLst/>
                <a:latin typeface="Arial" panose="020B0604020202020204" pitchFamily="34" charset="0"/>
              </a:rPr>
              <a:t>waterskiing operations, including wake surfing, shall, while underway,</a:t>
            </a:r>
            <a:endParaRPr lang="en-US" sz="2400" b="0" i="0" u="none" strike="noStrike" dirty="0">
              <a:effectLst/>
              <a:latin typeface="Times New Roman" panose="02020603050405020304" pitchFamily="18" charset="0"/>
            </a:endParaRPr>
          </a:p>
          <a:p>
            <a:pPr marL="0" marR="0" indent="0">
              <a:spcBef>
                <a:spcPts val="0"/>
              </a:spcBef>
              <a:spcAft>
                <a:spcPts val="0"/>
              </a:spcAft>
              <a:buNone/>
            </a:pPr>
            <a:r>
              <a:rPr lang="en-US" sz="2400" b="0" i="1" u="none" strike="noStrike" dirty="0">
                <a:effectLst/>
                <a:latin typeface="Arial" panose="020B0604020202020204" pitchFamily="34" charset="0"/>
              </a:rPr>
              <a:t>keep at least 200 feet distant from any wharf, marina, dock, pier, bridge</a:t>
            </a:r>
            <a:endParaRPr lang="en-US" sz="2400" b="0" i="0" u="none" strike="noStrike" dirty="0">
              <a:effectLst/>
              <a:latin typeface="Times New Roman" panose="02020603050405020304" pitchFamily="18" charset="0"/>
            </a:endParaRPr>
          </a:p>
          <a:p>
            <a:pPr marL="0" marR="0" indent="0">
              <a:spcBef>
                <a:spcPts val="0"/>
              </a:spcBef>
              <a:spcAft>
                <a:spcPts val="0"/>
              </a:spcAft>
              <a:buNone/>
            </a:pPr>
            <a:r>
              <a:rPr lang="en-US" sz="2400" b="0" i="1" u="none" strike="noStrike" dirty="0">
                <a:effectLst/>
                <a:latin typeface="Arial" panose="020B0604020202020204" pitchFamily="34" charset="0"/>
              </a:rPr>
              <a:t>structure, abutment, [or] persons in the water, </a:t>
            </a:r>
            <a:r>
              <a:rPr lang="en-US" sz="2400" b="0" i="1" u="sng" strike="noStrike" dirty="0">
                <a:effectLst/>
                <a:latin typeface="Arial" panose="020B0604020202020204" pitchFamily="34" charset="0"/>
              </a:rPr>
              <a:t>[and 100 feet from]</a:t>
            </a:r>
            <a:r>
              <a:rPr lang="en-US" sz="2400" b="0" i="1" u="none" strike="noStrike" dirty="0">
                <a:effectLst/>
                <a:latin typeface="Arial" panose="020B0604020202020204" pitchFamily="34" charset="0"/>
              </a:rPr>
              <a:t> other</a:t>
            </a:r>
            <a:endParaRPr lang="en-US" sz="2400" b="0" i="0" u="none" strike="noStrike" dirty="0">
              <a:effectLst/>
              <a:latin typeface="Times New Roman" panose="02020603050405020304" pitchFamily="18" charset="0"/>
            </a:endParaRPr>
          </a:p>
          <a:p>
            <a:pPr marL="0" marR="0" indent="0">
              <a:spcBef>
                <a:spcPts val="0"/>
              </a:spcBef>
              <a:spcAft>
                <a:spcPts val="0"/>
              </a:spcAft>
              <a:buNone/>
            </a:pPr>
            <a:r>
              <a:rPr lang="en-US" sz="2400" b="0" i="1" u="none" strike="noStrike" dirty="0">
                <a:effectLst/>
                <a:latin typeface="Arial" panose="020B0604020202020204" pitchFamily="34" charset="0"/>
              </a:rPr>
              <a:t>vessels, any shore, approved aid to navigation, or mooring, except</a:t>
            </a:r>
            <a:endParaRPr lang="en-US" sz="2400" b="0" i="0" u="none" strike="noStrike" dirty="0">
              <a:effectLst/>
              <a:latin typeface="Times New Roman" panose="02020603050405020304" pitchFamily="18" charset="0"/>
            </a:endParaRPr>
          </a:p>
          <a:p>
            <a:pPr marL="0" marR="0" indent="0">
              <a:spcBef>
                <a:spcPts val="0"/>
              </a:spcBef>
              <a:spcAft>
                <a:spcPts val="0"/>
              </a:spcAft>
              <a:buNone/>
            </a:pPr>
            <a:r>
              <a:rPr lang="en-US" sz="2400" b="0" i="1" u="none" strike="noStrike" dirty="0">
                <a:effectLst/>
                <a:latin typeface="Arial" panose="020B0604020202020204" pitchFamily="34" charset="0"/>
              </a:rPr>
              <a:t>specifically provided otherwise in this chapter.</a:t>
            </a:r>
            <a:endParaRPr lang="en-US" sz="2400" b="0" i="0" u="none" strike="noStrike" dirty="0">
              <a:effectLst/>
              <a:latin typeface="Times New Roman" panose="02020603050405020304" pitchFamily="18" charset="0"/>
            </a:endParaRPr>
          </a:p>
          <a:p>
            <a:endParaRPr lang="en-US" sz="2000" dirty="0"/>
          </a:p>
        </p:txBody>
      </p:sp>
    </p:spTree>
    <p:extLst>
      <p:ext uri="{BB962C8B-B14F-4D97-AF65-F5344CB8AC3E}">
        <p14:creationId xmlns:p14="http://schemas.microsoft.com/office/powerpoint/2010/main" val="2864388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on table">
            <a:extLst>
              <a:ext uri="{FF2B5EF4-FFF2-40B4-BE49-F238E27FC236}">
                <a16:creationId xmlns:a16="http://schemas.microsoft.com/office/drawing/2014/main" id="{E02E0BE9-3686-75FA-3D09-348D8139CB2E}"/>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2ADC40-FDC6-024B-B831-7B01E9F6C740}"/>
              </a:ext>
            </a:extLst>
          </p:cNvPr>
          <p:cNvSpPr>
            <a:spLocks noGrp="1"/>
          </p:cNvSpPr>
          <p:nvPr>
            <p:ph type="title"/>
          </p:nvPr>
        </p:nvSpPr>
        <p:spPr>
          <a:xfrm>
            <a:off x="5421086" y="365125"/>
            <a:ext cx="6466114" cy="2069076"/>
          </a:xfrm>
        </p:spPr>
        <p:txBody>
          <a:bodyPr>
            <a:normAutofit/>
          </a:bodyPr>
          <a:lstStyle/>
          <a:p>
            <a:r>
              <a:rPr lang="en-US" sz="4000" dirty="0"/>
              <a:t>Annual Aquatic Safety Seminar</a:t>
            </a:r>
          </a:p>
        </p:txBody>
      </p:sp>
      <p:sp>
        <p:nvSpPr>
          <p:cNvPr id="3" name="Content Placeholder 2">
            <a:extLst>
              <a:ext uri="{FF2B5EF4-FFF2-40B4-BE49-F238E27FC236}">
                <a16:creationId xmlns:a16="http://schemas.microsoft.com/office/drawing/2014/main" id="{D69202FD-A492-D248-9FE0-2DE944228FED}"/>
              </a:ext>
            </a:extLst>
          </p:cNvPr>
          <p:cNvSpPr>
            <a:spLocks noGrp="1"/>
          </p:cNvSpPr>
          <p:nvPr>
            <p:ph idx="1"/>
          </p:nvPr>
        </p:nvSpPr>
        <p:spPr>
          <a:xfrm>
            <a:off x="5786846" y="2799315"/>
            <a:ext cx="6100354" cy="3693559"/>
          </a:xfrm>
        </p:spPr>
        <p:txBody>
          <a:bodyPr>
            <a:normAutofit/>
          </a:bodyPr>
          <a:lstStyle/>
          <a:p>
            <a:pPr marL="0" indent="0" algn="ctr">
              <a:buNone/>
            </a:pPr>
            <a:r>
              <a:rPr lang="en-US" sz="3600" dirty="0"/>
              <a:t>Monday, April 29, 2024, </a:t>
            </a:r>
          </a:p>
          <a:p>
            <a:pPr marL="0" indent="0" algn="ctr">
              <a:buNone/>
            </a:pPr>
            <a:r>
              <a:rPr lang="en-US" sz="3600" dirty="0"/>
              <a:t>6:00-8:30 PM </a:t>
            </a:r>
          </a:p>
          <a:p>
            <a:pPr marL="0" indent="0" algn="ctr">
              <a:buNone/>
            </a:pPr>
            <a:r>
              <a:rPr lang="en-US" sz="3600" dirty="0"/>
              <a:t>at Lake Mohawk Country Club</a:t>
            </a:r>
          </a:p>
        </p:txBody>
      </p:sp>
    </p:spTree>
    <p:extLst>
      <p:ext uri="{BB962C8B-B14F-4D97-AF65-F5344CB8AC3E}">
        <p14:creationId xmlns:p14="http://schemas.microsoft.com/office/powerpoint/2010/main" val="2975484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C2D88-A14D-F44F-93A3-0AAF5E6F883A}"/>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Lifeguard Management &amp; NJ Pool Director Certification</a:t>
            </a:r>
          </a:p>
        </p:txBody>
      </p:sp>
      <p:sp>
        <p:nvSpPr>
          <p:cNvPr id="3" name="Content Placeholder 2">
            <a:extLst>
              <a:ext uri="{FF2B5EF4-FFF2-40B4-BE49-F238E27FC236}">
                <a16:creationId xmlns:a16="http://schemas.microsoft.com/office/drawing/2014/main" id="{DB11A47A-EF1D-3747-9AF6-C1135C7C83CE}"/>
              </a:ext>
            </a:extLst>
          </p:cNvPr>
          <p:cNvSpPr>
            <a:spLocks noGrp="1"/>
          </p:cNvSpPr>
          <p:nvPr>
            <p:ph idx="1"/>
          </p:nvPr>
        </p:nvSpPr>
        <p:spPr>
          <a:xfrm>
            <a:off x="4367695" y="511388"/>
            <a:ext cx="7532568" cy="6111481"/>
          </a:xfrm>
        </p:spPr>
        <p:txBody>
          <a:bodyPr anchor="ctr">
            <a:normAutofit/>
          </a:bodyPr>
          <a:lstStyle/>
          <a:p>
            <a:pPr marL="0" indent="0" algn="ctr">
              <a:buNone/>
            </a:pPr>
            <a:r>
              <a:rPr lang="en-US" sz="3600" dirty="0"/>
              <a:t>TUESDAY, APRIL 30, 2024</a:t>
            </a:r>
          </a:p>
          <a:p>
            <a:pPr marL="0" indent="0" algn="ctr">
              <a:buNone/>
            </a:pPr>
            <a:r>
              <a:rPr lang="en-US" sz="3600" dirty="0"/>
              <a:t>6:00-8:30 PM </a:t>
            </a:r>
          </a:p>
          <a:p>
            <a:pPr marL="0" indent="0" algn="ctr">
              <a:buNone/>
            </a:pPr>
            <a:r>
              <a:rPr lang="en-US" sz="3600" dirty="0"/>
              <a:t>AT LAKE MOHAWK COUNTRY CLUB</a:t>
            </a:r>
          </a:p>
          <a:p>
            <a:pPr algn="ctr"/>
            <a:endParaRPr lang="en-US" sz="3600" dirty="0"/>
          </a:p>
          <a:p>
            <a:pPr marL="0" indent="0" algn="ctr">
              <a:buNone/>
            </a:pPr>
            <a:r>
              <a:rPr lang="en-US" sz="3600" dirty="0"/>
              <a:t>PRE REGISTRATION IS REQUIRED </a:t>
            </a:r>
          </a:p>
          <a:p>
            <a:pPr marL="0" indent="0" algn="ctr">
              <a:buNone/>
            </a:pPr>
            <a:r>
              <a:rPr lang="en-US" sz="3600" dirty="0"/>
              <a:t>Contact Rich Carlson at </a:t>
            </a:r>
          </a:p>
          <a:p>
            <a:pPr marL="0" indent="0" algn="ctr">
              <a:buNone/>
            </a:pPr>
            <a:r>
              <a:rPr lang="en-US" sz="3600" dirty="0" err="1"/>
              <a:t>njaquaticsafetycoalition@gmail.com</a:t>
            </a:r>
            <a:endParaRPr lang="en-US" sz="3600" dirty="0"/>
          </a:p>
        </p:txBody>
      </p:sp>
    </p:spTree>
    <p:extLst>
      <p:ext uri="{BB962C8B-B14F-4D97-AF65-F5344CB8AC3E}">
        <p14:creationId xmlns:p14="http://schemas.microsoft.com/office/powerpoint/2010/main" val="3151274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77CCD81-2279-A14D-9509-94BA88832AD3}"/>
              </a:ext>
            </a:extLst>
          </p:cNvPr>
          <p:cNvSpPr>
            <a:spLocks noGrp="1"/>
          </p:cNvSpPr>
          <p:nvPr>
            <p:ph type="title"/>
          </p:nvPr>
        </p:nvSpPr>
        <p:spPr>
          <a:xfrm>
            <a:off x="741406" y="345989"/>
            <a:ext cx="9788050" cy="1594449"/>
          </a:xfrm>
        </p:spPr>
        <p:txBody>
          <a:bodyPr>
            <a:normAutofit/>
          </a:bodyPr>
          <a:lstStyle/>
          <a:p>
            <a:r>
              <a:rPr lang="en-US" dirty="0"/>
              <a:t>NEW RED CROSS LIFEGUARDING COURSE</a:t>
            </a:r>
          </a:p>
        </p:txBody>
      </p:sp>
      <p:sp>
        <p:nvSpPr>
          <p:cNvPr id="3" name="Content Placeholder 2">
            <a:extLst>
              <a:ext uri="{FF2B5EF4-FFF2-40B4-BE49-F238E27FC236}">
                <a16:creationId xmlns:a16="http://schemas.microsoft.com/office/drawing/2014/main" id="{B767C938-2C35-684F-802B-883F5F23072C}"/>
              </a:ext>
            </a:extLst>
          </p:cNvPr>
          <p:cNvSpPr>
            <a:spLocks noGrp="1"/>
          </p:cNvSpPr>
          <p:nvPr>
            <p:ph idx="1"/>
          </p:nvPr>
        </p:nvSpPr>
        <p:spPr>
          <a:xfrm>
            <a:off x="741406" y="1701827"/>
            <a:ext cx="6536723" cy="4386189"/>
          </a:xfrm>
        </p:spPr>
        <p:txBody>
          <a:bodyPr>
            <a:normAutofit fontScale="92500"/>
          </a:bodyPr>
          <a:lstStyle/>
          <a:p>
            <a:r>
              <a:rPr lang="en-US" dirty="0"/>
              <a:t>New updated course is in effect as of February 2024. </a:t>
            </a:r>
          </a:p>
          <a:p>
            <a:r>
              <a:rPr lang="en-US" dirty="0"/>
              <a:t>All Lifeguard Instructors must update to the new course materials by August 31, 2024. After that, they cannot teach the old course and must teach the new one from then on. If LGIs do not update, they can no longer teach Lifeguarding classes until they get re certified. </a:t>
            </a:r>
          </a:p>
          <a:p>
            <a:r>
              <a:rPr lang="en-US" dirty="0"/>
              <a:t>Current r.17 course may be taught up to August 31</a:t>
            </a:r>
            <a:r>
              <a:rPr lang="en-US" baseline="30000" dirty="0"/>
              <a:t>st</a:t>
            </a:r>
            <a:r>
              <a:rPr lang="en-US" dirty="0"/>
              <a:t>. Certifications will be still be valid for 2 years. (2026). </a:t>
            </a:r>
          </a:p>
          <a:p>
            <a:endParaRPr lang="en-US" sz="2000" dirty="0"/>
          </a:p>
          <a:p>
            <a:endParaRPr lang="en-US" sz="2000" dirty="0"/>
          </a:p>
        </p:txBody>
      </p:sp>
      <p:pic>
        <p:nvPicPr>
          <p:cNvPr id="4" name="Picture 3">
            <a:extLst>
              <a:ext uri="{FF2B5EF4-FFF2-40B4-BE49-F238E27FC236}">
                <a16:creationId xmlns:a16="http://schemas.microsoft.com/office/drawing/2014/main" id="{78C3FE63-3E1F-344F-822B-FFA53196E7A8}"/>
              </a:ext>
            </a:extLst>
          </p:cNvPr>
          <p:cNvPicPr>
            <a:picLocks noChangeAspect="1"/>
          </p:cNvPicPr>
          <p:nvPr/>
        </p:nvPicPr>
        <p:blipFill>
          <a:blip r:embed="rId2"/>
          <a:stretch>
            <a:fillRect/>
          </a:stretch>
        </p:blipFill>
        <p:spPr>
          <a:xfrm>
            <a:off x="7693674" y="3093646"/>
            <a:ext cx="4337372" cy="1366272"/>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02282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65FD0-E2DE-754F-8F9A-6BB2D89A51EE}"/>
              </a:ext>
            </a:extLst>
          </p:cNvPr>
          <p:cNvSpPr>
            <a:spLocks noGrp="1"/>
          </p:cNvSpPr>
          <p:nvPr>
            <p:ph type="title"/>
          </p:nvPr>
        </p:nvSpPr>
        <p:spPr>
          <a:xfrm>
            <a:off x="640080" y="325369"/>
            <a:ext cx="4368602" cy="1503979"/>
          </a:xfrm>
        </p:spPr>
        <p:txBody>
          <a:bodyPr anchor="b">
            <a:normAutofit/>
          </a:bodyPr>
          <a:lstStyle/>
          <a:p>
            <a:r>
              <a:rPr lang="en-US" sz="5000" dirty="0"/>
              <a:t>TRAINING OPPORTUNITIES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967A12-0044-3A49-9806-42C8475E8FE9}"/>
              </a:ext>
            </a:extLst>
          </p:cNvPr>
          <p:cNvSpPr>
            <a:spLocks noGrp="1"/>
          </p:cNvSpPr>
          <p:nvPr>
            <p:ph idx="1"/>
          </p:nvPr>
        </p:nvSpPr>
        <p:spPr>
          <a:xfrm>
            <a:off x="352697" y="2154717"/>
            <a:ext cx="5381897" cy="4146804"/>
          </a:xfrm>
        </p:spPr>
        <p:txBody>
          <a:bodyPr>
            <a:normAutofit/>
          </a:bodyPr>
          <a:lstStyle/>
          <a:p>
            <a:r>
              <a:rPr lang="en-US" dirty="0"/>
              <a:t>Basic Waterfront Lifeguarding</a:t>
            </a:r>
          </a:p>
          <a:p>
            <a:r>
              <a:rPr lang="en-US" dirty="0"/>
              <a:t>Lifeguard Re certification classes </a:t>
            </a:r>
          </a:p>
          <a:p>
            <a:r>
              <a:rPr lang="en-US" dirty="0"/>
              <a:t>In-Service Training Schedule</a:t>
            </a:r>
          </a:p>
          <a:p>
            <a:endParaRPr lang="en-US" dirty="0"/>
          </a:p>
          <a:p>
            <a:pPr marL="0" indent="0">
              <a:buNone/>
            </a:pPr>
            <a:r>
              <a:rPr lang="en-US" dirty="0"/>
              <a:t>Schedule and prices to be available by the April COLA meeting. </a:t>
            </a:r>
          </a:p>
        </p:txBody>
      </p:sp>
      <p:pic>
        <p:nvPicPr>
          <p:cNvPr id="5" name="Picture 4" descr="A lifeguards on the beach&#10;&#10;Description automatically generated">
            <a:extLst>
              <a:ext uri="{FF2B5EF4-FFF2-40B4-BE49-F238E27FC236}">
                <a16:creationId xmlns:a16="http://schemas.microsoft.com/office/drawing/2014/main" id="{4348CD0F-34C9-7442-9D8A-B0C449802AD4}"/>
              </a:ext>
            </a:extLst>
          </p:cNvPr>
          <p:cNvPicPr>
            <a:picLocks noChangeAspect="1"/>
          </p:cNvPicPr>
          <p:nvPr/>
        </p:nvPicPr>
        <p:blipFill rotWithShape="1">
          <a:blip r:embed="rId2"/>
          <a:srcRect r="24773"/>
          <a:stretch/>
        </p:blipFill>
        <p:spPr>
          <a:xfrm>
            <a:off x="5587893" y="130629"/>
            <a:ext cx="6747760" cy="672737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1531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822390-0648-D94A-B1E0-DCFA19BEEE9F}"/>
              </a:ext>
            </a:extLst>
          </p:cNvPr>
          <p:cNvSpPr>
            <a:spLocks noGrp="1"/>
          </p:cNvSpPr>
          <p:nvPr>
            <p:ph type="title"/>
          </p:nvPr>
        </p:nvSpPr>
        <p:spPr>
          <a:xfrm>
            <a:off x="1235676" y="370703"/>
            <a:ext cx="9293779" cy="1301151"/>
          </a:xfrm>
        </p:spPr>
        <p:txBody>
          <a:bodyPr>
            <a:normAutofit/>
          </a:bodyPr>
          <a:lstStyle/>
          <a:p>
            <a:pPr algn="ctr"/>
            <a:r>
              <a:rPr lang="en-US" sz="4100" dirty="0"/>
              <a:t>NEW RED CROSS LIFEGUARDING COURSE</a:t>
            </a:r>
            <a:br>
              <a:rPr lang="en-US" sz="4100" dirty="0"/>
            </a:br>
            <a:r>
              <a:rPr lang="en-US" sz="4100" dirty="0"/>
              <a:t>Changes</a:t>
            </a:r>
          </a:p>
        </p:txBody>
      </p:sp>
      <p:sp>
        <p:nvSpPr>
          <p:cNvPr id="3" name="Content Placeholder 2">
            <a:extLst>
              <a:ext uri="{FF2B5EF4-FFF2-40B4-BE49-F238E27FC236}">
                <a16:creationId xmlns:a16="http://schemas.microsoft.com/office/drawing/2014/main" id="{B479D6BC-08D9-4F44-A639-45D743EEE541}"/>
              </a:ext>
            </a:extLst>
          </p:cNvPr>
          <p:cNvSpPr>
            <a:spLocks noGrp="1"/>
          </p:cNvSpPr>
          <p:nvPr>
            <p:ph idx="1"/>
          </p:nvPr>
        </p:nvSpPr>
        <p:spPr>
          <a:xfrm>
            <a:off x="711209" y="2061836"/>
            <a:ext cx="6810375" cy="4147577"/>
          </a:xfrm>
        </p:spPr>
        <p:txBody>
          <a:bodyPr>
            <a:normAutofit/>
          </a:bodyPr>
          <a:lstStyle/>
          <a:p>
            <a:r>
              <a:rPr lang="en-US" dirty="0"/>
              <a:t>New pre requisite test- Swim/Tread/Swim </a:t>
            </a:r>
          </a:p>
          <a:p>
            <a:pPr marL="0" indent="0" algn="ctr">
              <a:buNone/>
            </a:pPr>
            <a:r>
              <a:rPr lang="en-US" sz="2400" dirty="0"/>
              <a:t>(300 yd swim/tread 2 minutes/250 swim)</a:t>
            </a:r>
          </a:p>
          <a:p>
            <a:r>
              <a:rPr lang="en-US" dirty="0"/>
              <a:t>Updates on CPR and First Aid </a:t>
            </a:r>
          </a:p>
          <a:p>
            <a:r>
              <a:rPr lang="en-US" dirty="0"/>
              <a:t>More emphasis on: </a:t>
            </a:r>
          </a:p>
          <a:p>
            <a:pPr lvl="1"/>
            <a:r>
              <a:rPr lang="en-US" sz="2800" dirty="0"/>
              <a:t>surveillance, </a:t>
            </a:r>
          </a:p>
          <a:p>
            <a:pPr lvl="1"/>
            <a:r>
              <a:rPr lang="en-US" sz="2800" dirty="0"/>
              <a:t>zone validation, </a:t>
            </a:r>
          </a:p>
          <a:p>
            <a:pPr lvl="1"/>
            <a:r>
              <a:rPr lang="en-US" sz="2800" dirty="0"/>
              <a:t>team response. </a:t>
            </a:r>
          </a:p>
        </p:txBody>
      </p:sp>
      <p:pic>
        <p:nvPicPr>
          <p:cNvPr id="7" name="Graphic 6" descr="Swim">
            <a:extLst>
              <a:ext uri="{FF2B5EF4-FFF2-40B4-BE49-F238E27FC236}">
                <a16:creationId xmlns:a16="http://schemas.microsoft.com/office/drawing/2014/main" id="{7EB0A0B5-6A2A-C5E9-73DE-E6AFE7CD0B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65922" y="2061836"/>
            <a:ext cx="3755915" cy="375591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87799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9AD17-B685-214E-9D29-30D20B766F5E}"/>
              </a:ext>
            </a:extLst>
          </p:cNvPr>
          <p:cNvSpPr>
            <a:spLocks noGrp="1"/>
          </p:cNvSpPr>
          <p:nvPr>
            <p:ph type="title"/>
          </p:nvPr>
        </p:nvSpPr>
        <p:spPr>
          <a:xfrm>
            <a:off x="589009" y="502400"/>
            <a:ext cx="3367171" cy="1818064"/>
          </a:xfrm>
        </p:spPr>
        <p:txBody>
          <a:bodyPr>
            <a:normAutofit/>
          </a:bodyPr>
          <a:lstStyle/>
          <a:p>
            <a:pPr algn="ctr"/>
            <a:r>
              <a:rPr lang="en-US" sz="2800"/>
              <a:t>NJ Public Recreational Bathing Code (PRB) </a:t>
            </a:r>
          </a:p>
        </p:txBody>
      </p:sp>
      <p:pic>
        <p:nvPicPr>
          <p:cNvPr id="5" name="Picture 4">
            <a:extLst>
              <a:ext uri="{FF2B5EF4-FFF2-40B4-BE49-F238E27FC236}">
                <a16:creationId xmlns:a16="http://schemas.microsoft.com/office/drawing/2014/main" id="{10E4243F-303C-F94A-997C-F283057DC76E}"/>
              </a:ext>
            </a:extLst>
          </p:cNvPr>
          <p:cNvPicPr>
            <a:picLocks noChangeAspect="1"/>
          </p:cNvPicPr>
          <p:nvPr/>
        </p:nvPicPr>
        <p:blipFill rotWithShape="1">
          <a:blip r:embed="rId2"/>
          <a:srcRect b="17311"/>
          <a:stretch/>
        </p:blipFill>
        <p:spPr>
          <a:xfrm>
            <a:off x="4619244" y="-13651"/>
            <a:ext cx="7636763" cy="2762724"/>
          </a:xfrm>
          <a:prstGeom prst="rect">
            <a:avLst/>
          </a:prstGeom>
        </p:spPr>
      </p:pic>
      <p:sp>
        <p:nvSpPr>
          <p:cNvPr id="12" name="Rectangle 11">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 name="Picture 3">
            <a:extLst>
              <a:ext uri="{FF2B5EF4-FFF2-40B4-BE49-F238E27FC236}">
                <a16:creationId xmlns:a16="http://schemas.microsoft.com/office/drawing/2014/main" id="{63913B01-F3C5-AB47-9C2A-2119FED9E4E7}"/>
              </a:ext>
            </a:extLst>
          </p:cNvPr>
          <p:cNvPicPr>
            <a:picLocks noChangeAspect="1"/>
          </p:cNvPicPr>
          <p:nvPr/>
        </p:nvPicPr>
        <p:blipFill rotWithShape="1">
          <a:blip r:embed="rId3"/>
          <a:srcRect t="6465" r="-5" b="5238"/>
          <a:stretch/>
        </p:blipFill>
        <p:spPr>
          <a:xfrm>
            <a:off x="716693" y="3429000"/>
            <a:ext cx="2852186" cy="2906233"/>
          </a:xfrm>
          <a:prstGeom prst="rect">
            <a:avLst/>
          </a:prstGeom>
        </p:spPr>
      </p:pic>
      <p:sp>
        <p:nvSpPr>
          <p:cNvPr id="3" name="Content Placeholder 2">
            <a:extLst>
              <a:ext uri="{FF2B5EF4-FFF2-40B4-BE49-F238E27FC236}">
                <a16:creationId xmlns:a16="http://schemas.microsoft.com/office/drawing/2014/main" id="{E876709D-178F-0445-B7B8-21CC70A11618}"/>
              </a:ext>
            </a:extLst>
          </p:cNvPr>
          <p:cNvSpPr>
            <a:spLocks noGrp="1"/>
          </p:cNvSpPr>
          <p:nvPr>
            <p:ph idx="1"/>
          </p:nvPr>
        </p:nvSpPr>
        <p:spPr>
          <a:xfrm>
            <a:off x="4918174" y="3015050"/>
            <a:ext cx="7038902" cy="3063534"/>
          </a:xfrm>
        </p:spPr>
        <p:txBody>
          <a:bodyPr anchor="ctr">
            <a:normAutofit/>
          </a:bodyPr>
          <a:lstStyle/>
          <a:p>
            <a:pPr marL="0" indent="0">
              <a:buNone/>
            </a:pPr>
            <a:r>
              <a:rPr lang="en-US" sz="2400" dirty="0"/>
              <a:t>ZONE TESTING AND VALIDATION- Required under the PRB</a:t>
            </a:r>
          </a:p>
          <a:p>
            <a:r>
              <a:rPr lang="en-US" sz="2400" dirty="0"/>
              <a:t>Test zones of protection/surveillance area of what lifeguards can see and respond to within 30 seconds to the furthest part of their zone. </a:t>
            </a:r>
          </a:p>
          <a:p>
            <a:r>
              <a:rPr lang="en-US" sz="2400" dirty="0"/>
              <a:t>Validate it at different times of day, week, etc. </a:t>
            </a:r>
          </a:p>
          <a:p>
            <a:r>
              <a:rPr lang="en-US" sz="2400" dirty="0"/>
              <a:t>Document by diagram, testing and recording. </a:t>
            </a:r>
          </a:p>
          <a:p>
            <a:endParaRPr lang="en-US" sz="1900" dirty="0"/>
          </a:p>
        </p:txBody>
      </p:sp>
      <p:sp>
        <p:nvSpPr>
          <p:cNvPr id="14" name="Rectangle 13">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968943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on a beach&#10;&#10;Description automatically generated">
            <a:extLst>
              <a:ext uri="{FF2B5EF4-FFF2-40B4-BE49-F238E27FC236}">
                <a16:creationId xmlns:a16="http://schemas.microsoft.com/office/drawing/2014/main" id="{D3D84CC7-62B1-2146-917C-F071BE0B8BAB}"/>
              </a:ext>
            </a:extLst>
          </p:cNvPr>
          <p:cNvPicPr>
            <a:picLocks noChangeAspect="1"/>
          </p:cNvPicPr>
          <p:nvPr/>
        </p:nvPicPr>
        <p:blipFill rotWithShape="1">
          <a:blip r:embed="rId2">
            <a:alphaModFix amt="60000"/>
          </a:blip>
          <a:srcRect l="860" r="2" b="2"/>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72F33B03-F7F8-BA45-9934-DB5591972D0D}"/>
              </a:ext>
            </a:extLst>
          </p:cNvPr>
          <p:cNvSpPr>
            <a:spLocks noGrp="1"/>
          </p:cNvSpPr>
          <p:nvPr>
            <p:ph type="title"/>
          </p:nvPr>
        </p:nvSpPr>
        <p:spPr>
          <a:xfrm>
            <a:off x="838200" y="525195"/>
            <a:ext cx="10165218" cy="2806506"/>
          </a:xfrm>
        </p:spPr>
        <p:txBody>
          <a:bodyPr vert="horz" lIns="91440" tIns="45720" rIns="91440" bIns="45720" rtlCol="0" anchor="b">
            <a:normAutofit/>
          </a:bodyPr>
          <a:lstStyle/>
          <a:p>
            <a:r>
              <a:rPr lang="en-US" sz="4000">
                <a:solidFill>
                  <a:srgbClr val="FFFFFF"/>
                </a:solidFill>
              </a:rPr>
              <a:t>NJ PRB- IN-SERVICE TRAINING REQUIREMENTS</a:t>
            </a:r>
          </a:p>
        </p:txBody>
      </p:sp>
      <p:sp>
        <p:nvSpPr>
          <p:cNvPr id="17" name="Content Placeholder 16">
            <a:extLst>
              <a:ext uri="{FF2B5EF4-FFF2-40B4-BE49-F238E27FC236}">
                <a16:creationId xmlns:a16="http://schemas.microsoft.com/office/drawing/2014/main" id="{3F8653D6-DB69-8FF6-C57A-A0067BCCB3EC}"/>
              </a:ext>
            </a:extLst>
          </p:cNvPr>
          <p:cNvSpPr>
            <a:spLocks noGrp="1"/>
          </p:cNvSpPr>
          <p:nvPr>
            <p:ph idx="1"/>
          </p:nvPr>
        </p:nvSpPr>
        <p:spPr>
          <a:xfrm>
            <a:off x="838200" y="3526300"/>
            <a:ext cx="10165218" cy="2588458"/>
          </a:xfrm>
        </p:spPr>
        <p:txBody>
          <a:bodyPr>
            <a:normAutofit/>
          </a:bodyPr>
          <a:lstStyle/>
          <a:p>
            <a:endParaRPr lang="en-US" sz="2000" dirty="0">
              <a:solidFill>
                <a:srgbClr val="FFFFFF"/>
              </a:solidFill>
            </a:endParaRPr>
          </a:p>
        </p:txBody>
      </p:sp>
    </p:spTree>
    <p:extLst>
      <p:ext uri="{BB962C8B-B14F-4D97-AF65-F5344CB8AC3E}">
        <p14:creationId xmlns:p14="http://schemas.microsoft.com/office/powerpoint/2010/main" val="4095883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D1CA861-2A50-A04A-8C57-AD267107CF4C}"/>
              </a:ext>
            </a:extLst>
          </p:cNvPr>
          <p:cNvPicPr>
            <a:picLocks noChangeAspect="1"/>
          </p:cNvPicPr>
          <p:nvPr/>
        </p:nvPicPr>
        <p:blipFill rotWithShape="1">
          <a:blip r:embed="rId2"/>
          <a:srcRect l="9150" r="11725"/>
          <a:stretch/>
        </p:blipFill>
        <p:spPr>
          <a:xfrm>
            <a:off x="4701578" y="729048"/>
            <a:ext cx="7595548" cy="5399903"/>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C87F00-5D67-844C-BAD9-F57DBA35A5B1}"/>
              </a:ext>
            </a:extLst>
          </p:cNvPr>
          <p:cNvSpPr>
            <a:spLocks noGrp="1"/>
          </p:cNvSpPr>
          <p:nvPr>
            <p:ph type="title"/>
          </p:nvPr>
        </p:nvSpPr>
        <p:spPr>
          <a:xfrm>
            <a:off x="838200" y="365125"/>
            <a:ext cx="3822189" cy="1899912"/>
          </a:xfrm>
        </p:spPr>
        <p:txBody>
          <a:bodyPr>
            <a:normAutofit/>
          </a:bodyPr>
          <a:lstStyle/>
          <a:p>
            <a:r>
              <a:rPr lang="en-US" sz="4000"/>
              <a:t>IN-SERVICE TRAINING</a:t>
            </a:r>
          </a:p>
        </p:txBody>
      </p:sp>
      <p:sp>
        <p:nvSpPr>
          <p:cNvPr id="3" name="Content Placeholder 2">
            <a:extLst>
              <a:ext uri="{FF2B5EF4-FFF2-40B4-BE49-F238E27FC236}">
                <a16:creationId xmlns:a16="http://schemas.microsoft.com/office/drawing/2014/main" id="{FAC64074-8906-8647-97D6-476B23184341}"/>
              </a:ext>
            </a:extLst>
          </p:cNvPr>
          <p:cNvSpPr>
            <a:spLocks noGrp="1"/>
          </p:cNvSpPr>
          <p:nvPr>
            <p:ph idx="1"/>
          </p:nvPr>
        </p:nvSpPr>
        <p:spPr>
          <a:xfrm>
            <a:off x="444844" y="1964724"/>
            <a:ext cx="4917988" cy="4212239"/>
          </a:xfrm>
        </p:spPr>
        <p:txBody>
          <a:bodyPr>
            <a:normAutofit/>
          </a:bodyPr>
          <a:lstStyle/>
          <a:p>
            <a:r>
              <a:rPr lang="en-US" sz="2400" dirty="0"/>
              <a:t>REQUIRED IN-SERVICE TRAINING (Minimum is 4 hours per month) </a:t>
            </a:r>
          </a:p>
          <a:p>
            <a:r>
              <a:rPr lang="en-US" sz="2400" dirty="0"/>
              <a:t>DOCUMENTED- have sign in sheets, lesson plans, reference material.</a:t>
            </a:r>
          </a:p>
          <a:p>
            <a:r>
              <a:rPr lang="en-US" sz="2400" dirty="0"/>
              <a:t>SUBJECT MATTER EXPERTS (SME) – Can use outside instructors/agencies, </a:t>
            </a:r>
            <a:r>
              <a:rPr lang="en-US" sz="2400" dirty="0" err="1"/>
              <a:t>ie</a:t>
            </a:r>
            <a:r>
              <a:rPr lang="en-US" sz="2400" dirty="0"/>
              <a:t>. EMS, Fire Department, Health Dept. </a:t>
            </a:r>
          </a:p>
          <a:p>
            <a:r>
              <a:rPr lang="en-US" sz="2400" dirty="0"/>
              <a:t>TRAIN  WITH NON AQUATIC STAFF</a:t>
            </a:r>
          </a:p>
          <a:p>
            <a:endParaRPr lang="en-US" sz="2000" dirty="0"/>
          </a:p>
        </p:txBody>
      </p:sp>
    </p:spTree>
    <p:extLst>
      <p:ext uri="{BB962C8B-B14F-4D97-AF65-F5344CB8AC3E}">
        <p14:creationId xmlns:p14="http://schemas.microsoft.com/office/powerpoint/2010/main" val="3225794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A8E960-C29A-7E4F-A5A4-32CEF9D72E8B}"/>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In-Service Training Suggestions</a:t>
            </a:r>
          </a:p>
        </p:txBody>
      </p:sp>
      <p:sp>
        <p:nvSpPr>
          <p:cNvPr id="3" name="Content Placeholder 2">
            <a:extLst>
              <a:ext uri="{FF2B5EF4-FFF2-40B4-BE49-F238E27FC236}">
                <a16:creationId xmlns:a16="http://schemas.microsoft.com/office/drawing/2014/main" id="{2E88A8FB-21FE-6D41-9593-FD85842C8440}"/>
              </a:ext>
            </a:extLst>
          </p:cNvPr>
          <p:cNvSpPr>
            <a:spLocks noGrp="1"/>
          </p:cNvSpPr>
          <p:nvPr>
            <p:ph idx="1"/>
          </p:nvPr>
        </p:nvSpPr>
        <p:spPr>
          <a:xfrm>
            <a:off x="4810259" y="649480"/>
            <a:ext cx="6555347" cy="5546047"/>
          </a:xfrm>
        </p:spPr>
        <p:txBody>
          <a:bodyPr anchor="ctr">
            <a:normAutofit/>
          </a:bodyPr>
          <a:lstStyle/>
          <a:p>
            <a:r>
              <a:rPr lang="en-US" dirty="0"/>
              <a:t>Conduct a drill with your local EMS and Police Department </a:t>
            </a:r>
          </a:p>
          <a:p>
            <a:r>
              <a:rPr lang="en-US" dirty="0"/>
              <a:t>Conduct a drill with your Lifeguards, gate personnel, camp counselors, office staff, maintenance, even members. </a:t>
            </a:r>
          </a:p>
          <a:p>
            <a:r>
              <a:rPr lang="en-US" dirty="0"/>
              <a:t>Always train with site specific equipment, </a:t>
            </a:r>
            <a:r>
              <a:rPr lang="en-US" dirty="0" err="1"/>
              <a:t>ie</a:t>
            </a:r>
            <a:r>
              <a:rPr lang="en-US" dirty="0"/>
              <a:t>. Paddleboards, boats, ring buoys, etc. </a:t>
            </a:r>
          </a:p>
          <a:p>
            <a:r>
              <a:rPr lang="en-US" dirty="0"/>
              <a:t>Conduct drills during open hours with members/patrons present. </a:t>
            </a:r>
          </a:p>
        </p:txBody>
      </p:sp>
    </p:spTree>
    <p:extLst>
      <p:ext uri="{BB962C8B-B14F-4D97-AF65-F5344CB8AC3E}">
        <p14:creationId xmlns:p14="http://schemas.microsoft.com/office/powerpoint/2010/main" val="6232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men on a beach&#10;&#10;Description automatically generated">
            <a:extLst>
              <a:ext uri="{FF2B5EF4-FFF2-40B4-BE49-F238E27FC236}">
                <a16:creationId xmlns:a16="http://schemas.microsoft.com/office/drawing/2014/main" id="{46D30512-D36C-C445-AB59-76B14F752908}"/>
              </a:ext>
            </a:extLst>
          </p:cNvPr>
          <p:cNvPicPr>
            <a:picLocks noChangeAspect="1"/>
          </p:cNvPicPr>
          <p:nvPr/>
        </p:nvPicPr>
        <p:blipFill rotWithShape="1">
          <a:blip r:embed="rId2"/>
          <a:srcRect l="11191" r="215" b="-2"/>
          <a:stretch/>
        </p:blipFill>
        <p:spPr>
          <a:xfrm>
            <a:off x="20" y="10"/>
            <a:ext cx="4003019" cy="3388883"/>
          </a:xfrm>
          <a:prstGeom prst="rect">
            <a:avLst/>
          </a:prstGeom>
        </p:spPr>
      </p:pic>
      <p:pic>
        <p:nvPicPr>
          <p:cNvPr id="9" name="Picture 8" descr="A group of people on a dock&#10;&#10;Description automatically generated">
            <a:extLst>
              <a:ext uri="{FF2B5EF4-FFF2-40B4-BE49-F238E27FC236}">
                <a16:creationId xmlns:a16="http://schemas.microsoft.com/office/drawing/2014/main" id="{D899661F-6194-D648-8CAA-E66058863AEB}"/>
              </a:ext>
            </a:extLst>
          </p:cNvPr>
          <p:cNvPicPr>
            <a:picLocks noChangeAspect="1"/>
          </p:cNvPicPr>
          <p:nvPr/>
        </p:nvPicPr>
        <p:blipFill rotWithShape="1">
          <a:blip r:embed="rId3"/>
          <a:srcRect l="764" r="10256" b="4"/>
          <a:stretch/>
        </p:blipFill>
        <p:spPr>
          <a:xfrm>
            <a:off x="4094479" y="10"/>
            <a:ext cx="4014047" cy="3383270"/>
          </a:xfrm>
          <a:prstGeom prst="rect">
            <a:avLst/>
          </a:prstGeom>
        </p:spPr>
      </p:pic>
      <p:pic>
        <p:nvPicPr>
          <p:cNvPr id="5" name="Picture 4" descr="A group of people standing on a dock&#10;&#10;Description automatically generated">
            <a:extLst>
              <a:ext uri="{FF2B5EF4-FFF2-40B4-BE49-F238E27FC236}">
                <a16:creationId xmlns:a16="http://schemas.microsoft.com/office/drawing/2014/main" id="{4D85A24E-2919-774D-B37C-5F3B82A3B86D}"/>
              </a:ext>
            </a:extLst>
          </p:cNvPr>
          <p:cNvPicPr>
            <a:picLocks noChangeAspect="1"/>
          </p:cNvPicPr>
          <p:nvPr/>
        </p:nvPicPr>
        <p:blipFill rotWithShape="1">
          <a:blip r:embed="rId4"/>
          <a:srcRect r="11264" b="4"/>
          <a:stretch/>
        </p:blipFill>
        <p:spPr>
          <a:xfrm>
            <a:off x="8188960" y="10"/>
            <a:ext cx="4003039" cy="3383270"/>
          </a:xfrm>
          <a:prstGeom prst="rect">
            <a:avLst/>
          </a:prstGeom>
        </p:spPr>
      </p:pic>
      <p:pic>
        <p:nvPicPr>
          <p:cNvPr id="7" name="Picture 6" descr="A group of people standing in front of a ambulance&#10;&#10;Description automatically generated">
            <a:extLst>
              <a:ext uri="{FF2B5EF4-FFF2-40B4-BE49-F238E27FC236}">
                <a16:creationId xmlns:a16="http://schemas.microsoft.com/office/drawing/2014/main" id="{06FBF27E-B7B0-4547-A7B8-464B2B22BDEE}"/>
              </a:ext>
            </a:extLst>
          </p:cNvPr>
          <p:cNvPicPr>
            <a:picLocks noChangeAspect="1"/>
          </p:cNvPicPr>
          <p:nvPr/>
        </p:nvPicPr>
        <p:blipFill rotWithShape="1">
          <a:blip r:embed="rId5"/>
          <a:srcRect r="11406" b="-3"/>
          <a:stretch/>
        </p:blipFill>
        <p:spPr>
          <a:xfrm>
            <a:off x="20" y="3469102"/>
            <a:ext cx="4003019" cy="3388893"/>
          </a:xfrm>
          <a:prstGeom prst="rect">
            <a:avLst/>
          </a:prstGeom>
        </p:spPr>
      </p:pic>
      <p:pic>
        <p:nvPicPr>
          <p:cNvPr id="13" name="Picture 12" descr="A group of people on a yellow raft in a lake&#10;&#10;Description automatically generated">
            <a:extLst>
              <a:ext uri="{FF2B5EF4-FFF2-40B4-BE49-F238E27FC236}">
                <a16:creationId xmlns:a16="http://schemas.microsoft.com/office/drawing/2014/main" id="{7530936B-B82A-5946-854E-2855BEF55BC5}"/>
              </a:ext>
            </a:extLst>
          </p:cNvPr>
          <p:cNvPicPr>
            <a:picLocks noChangeAspect="1"/>
          </p:cNvPicPr>
          <p:nvPr/>
        </p:nvPicPr>
        <p:blipFill rotWithShape="1">
          <a:blip r:embed="rId6"/>
          <a:srcRect l="8222" r="2799" b="4"/>
          <a:stretch/>
        </p:blipFill>
        <p:spPr>
          <a:xfrm>
            <a:off x="4094479" y="3469102"/>
            <a:ext cx="4014047" cy="3383280"/>
          </a:xfrm>
          <a:prstGeom prst="rect">
            <a:avLst/>
          </a:prstGeom>
        </p:spPr>
      </p:pic>
      <p:pic>
        <p:nvPicPr>
          <p:cNvPr id="11" name="Picture 10" descr="A group of people on a dock&#10;&#10;Description automatically generated">
            <a:extLst>
              <a:ext uri="{FF2B5EF4-FFF2-40B4-BE49-F238E27FC236}">
                <a16:creationId xmlns:a16="http://schemas.microsoft.com/office/drawing/2014/main" id="{FB57FD03-EB33-D442-A441-5A3B8A12DCC5}"/>
              </a:ext>
            </a:extLst>
          </p:cNvPr>
          <p:cNvPicPr>
            <a:picLocks noChangeAspect="1"/>
          </p:cNvPicPr>
          <p:nvPr/>
        </p:nvPicPr>
        <p:blipFill rotWithShape="1">
          <a:blip r:embed="rId7"/>
          <a:srcRect l="11652" r="-3" b="-3"/>
          <a:stretch/>
        </p:blipFill>
        <p:spPr>
          <a:xfrm>
            <a:off x="8199966" y="3469102"/>
            <a:ext cx="3992034" cy="3388893"/>
          </a:xfrm>
          <a:prstGeom prst="rect">
            <a:avLst/>
          </a:prstGeom>
        </p:spPr>
      </p:pic>
    </p:spTree>
    <p:extLst>
      <p:ext uri="{BB962C8B-B14F-4D97-AF65-F5344CB8AC3E}">
        <p14:creationId xmlns:p14="http://schemas.microsoft.com/office/powerpoint/2010/main" val="1449860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1664</Words>
  <Application>Microsoft Macintosh PowerPoint</Application>
  <PresentationFormat>Widescreen</PresentationFormat>
  <Paragraphs>130</Paragraphs>
  <Slides>30</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ArialMT</vt:lpstr>
      <vt:lpstr>Calibri</vt:lpstr>
      <vt:lpstr>Calibri Light</vt:lpstr>
      <vt:lpstr>Constantia</vt:lpstr>
      <vt:lpstr>Helvetica Neue</vt:lpstr>
      <vt:lpstr>Monotype Sorts</vt:lpstr>
      <vt:lpstr>Times New Roman</vt:lpstr>
      <vt:lpstr>Office Theme</vt:lpstr>
      <vt:lpstr>PowerPoint Presentation</vt:lpstr>
      <vt:lpstr>2024 Topics</vt:lpstr>
      <vt:lpstr>NEW RED CROSS LIFEGUARDING COURSE</vt:lpstr>
      <vt:lpstr>NEW RED CROSS LIFEGUARDING COURSE Changes</vt:lpstr>
      <vt:lpstr>NJ Public Recreational Bathing Code (PRB) </vt:lpstr>
      <vt:lpstr>NJ PRB- IN-SERVICE TRAINING REQUIREMENTS</vt:lpstr>
      <vt:lpstr>IN-SERVICE TRAINING</vt:lpstr>
      <vt:lpstr>In-Service Training Suggestions</vt:lpstr>
      <vt:lpstr>PowerPoint Presentation</vt:lpstr>
      <vt:lpstr>New Proposals to PRB from COLA </vt:lpstr>
      <vt:lpstr>PRB Scope </vt:lpstr>
      <vt:lpstr>PowerPoint Presentation</vt:lpstr>
      <vt:lpstr>PowerPoint Presentation</vt:lpstr>
      <vt:lpstr>Request for change in N.J.Public Recreational Bathing Chapter 26.    </vt:lpstr>
      <vt:lpstr>PowerPoint Presentation</vt:lpstr>
      <vt:lpstr>Rationale</vt:lpstr>
      <vt:lpstr>Rationale continued</vt:lpstr>
      <vt:lpstr>COLA Recommendation </vt:lpstr>
      <vt:lpstr>PowerPoint Presentation</vt:lpstr>
      <vt:lpstr>PowerPoint Presentation</vt:lpstr>
      <vt:lpstr>Health Code Regulations</vt:lpstr>
      <vt:lpstr>Equipment</vt:lpstr>
      <vt:lpstr>Required Equipment</vt:lpstr>
      <vt:lpstr>BATHING BEACH SUPERVISION</vt:lpstr>
      <vt:lpstr>Bathing Beach Supervision </vt:lpstr>
      <vt:lpstr>NEW BOATING REGULATIONS</vt:lpstr>
      <vt:lpstr>Revised Boating Regulations </vt:lpstr>
      <vt:lpstr>Annual Aquatic Safety Seminar</vt:lpstr>
      <vt:lpstr>Lifeguard Management &amp; NJ Pool Director Certification</vt:lpstr>
      <vt:lpstr>TRAINING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cp:revision>
  <dcterms:created xsi:type="dcterms:W3CDTF">2024-03-19T00:32:45Z</dcterms:created>
  <dcterms:modified xsi:type="dcterms:W3CDTF">2024-03-23T01:44:23Z</dcterms:modified>
</cp:coreProperties>
</file>